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  <p:sldMasterId id="2147483659" r:id="rId2"/>
  </p:sldMasterIdLst>
  <p:notesMasterIdLst>
    <p:notesMasterId r:id="rId28"/>
  </p:notesMasterIdLst>
  <p:handoutMasterIdLst>
    <p:handoutMasterId r:id="rId29"/>
  </p:handoutMasterIdLst>
  <p:sldIdLst>
    <p:sldId id="266" r:id="rId3"/>
    <p:sldId id="275" r:id="rId4"/>
    <p:sldId id="274" r:id="rId5"/>
    <p:sldId id="303" r:id="rId6"/>
    <p:sldId id="305" r:id="rId7"/>
    <p:sldId id="301" r:id="rId8"/>
    <p:sldId id="306" r:id="rId9"/>
    <p:sldId id="307" r:id="rId10"/>
    <p:sldId id="308" r:id="rId11"/>
    <p:sldId id="291" r:id="rId12"/>
    <p:sldId id="293" r:id="rId13"/>
    <p:sldId id="283" r:id="rId14"/>
    <p:sldId id="288" r:id="rId15"/>
    <p:sldId id="287" r:id="rId16"/>
    <p:sldId id="289" r:id="rId17"/>
    <p:sldId id="277" r:id="rId18"/>
    <p:sldId id="312" r:id="rId19"/>
    <p:sldId id="309" r:id="rId20"/>
    <p:sldId id="310" r:id="rId21"/>
    <p:sldId id="311" r:id="rId22"/>
    <p:sldId id="314" r:id="rId23"/>
    <p:sldId id="269" r:id="rId24"/>
    <p:sldId id="270" r:id="rId25"/>
    <p:sldId id="300" r:id="rId26"/>
    <p:sldId id="259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tho" initials="" lastIdx="1" clrIdx="0"/>
  <p:cmAuthor id="1" name="SkabelonDesig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9EB99"/>
    <a:srgbClr val="E6C500"/>
    <a:srgbClr val="9A915C"/>
    <a:srgbClr val="C4BD9C"/>
    <a:srgbClr val="D7D3BB"/>
    <a:srgbClr val="F6E067"/>
    <a:srgbClr val="666666"/>
    <a:srgbClr val="999999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45" autoAdjust="0"/>
    <p:restoredTop sz="94660" autoAdjust="0"/>
  </p:normalViewPr>
  <p:slideViewPr>
    <p:cSldViewPr snapToObjects="1" showGuides="1">
      <p:cViewPr>
        <p:scale>
          <a:sx n="73" d="100"/>
          <a:sy n="73" d="100"/>
        </p:scale>
        <p:origin x="-2712" y="-14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F5AC8E-A025-405B-B79A-7586F8D64490}" type="datetime4">
              <a:rPr lang="en-GB"/>
              <a:pPr/>
              <a:t>10 September 2012</a:t>
            </a:fld>
            <a:endParaRPr lang="en-GB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569CB7-4873-4F82-8FC8-42383BA0B1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574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9E8E70-1D69-4BC0-AC06-2F09CEB9F783}" type="datetime4">
              <a:rPr lang="en-GB"/>
              <a:pPr/>
              <a:t>10 September 2012</a:t>
            </a:fld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258BE3-425E-44FE-9E4F-46F3EB7D50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6758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 b="1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>
              <a:defRPr b="1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>
              <a:defRPr b="1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>
              <a:defRPr b="1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>
              <a:defRPr b="1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A14B7F6-9A7A-4585-95F5-D7BEA35D54DF}" type="slidenum">
              <a:rPr lang="nb-NO" b="0" smtClean="0">
                <a:latin typeface="Times" pitchFamily="18" charset="0"/>
              </a:rPr>
              <a:pPr/>
              <a:t>11</a:t>
            </a:fld>
            <a:endParaRPr lang="nb-NO" b="0" smtClean="0">
              <a:latin typeface="Times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b-NO" smtClean="0"/>
              <a:t>Tjeneste trappa, mulig nivå 4, men slitsomt og dyrt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2DC2407-241E-4738-9CAE-563092A2C841}" type="datetime4">
              <a:rPr lang="en-GB"/>
              <a:pPr/>
              <a:t>10 September 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5A5B3-6775-4A39-A95B-2ADB59C2CAAE}" type="slidenum">
              <a:rPr lang="en-US"/>
              <a:pPr/>
              <a:t>25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7" name="bmkFldAuthorName"/>
          <p:cNvSpPr txBox="1">
            <a:spLocks noChangeArrowheads="1"/>
          </p:cNvSpPr>
          <p:nvPr/>
        </p:nvSpPr>
        <p:spPr bwMode="auto">
          <a:xfrm>
            <a:off x="311150" y="5715000"/>
            <a:ext cx="43180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ct val="50000"/>
              </a:spcBef>
            </a:pPr>
            <a:endParaRPr lang="en-GB" altLang="ja-JP" sz="1200">
              <a:solidFill>
                <a:schemeClr val="bg2">
                  <a:lumMod val="50000"/>
                </a:schemeClr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07538" name="bmkFldInsertDate"/>
          <p:cNvSpPr txBox="1">
            <a:spLocks noChangeArrowheads="1"/>
          </p:cNvSpPr>
          <p:nvPr/>
        </p:nvSpPr>
        <p:spPr bwMode="auto">
          <a:xfrm>
            <a:off x="311150" y="5907088"/>
            <a:ext cx="287972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spcBef>
                <a:spcPct val="50000"/>
              </a:spcBef>
            </a:pPr>
            <a:endParaRPr lang="en-GB" altLang="ja-JP" sz="1200" dirty="0">
              <a:solidFill>
                <a:schemeClr val="bg2">
                  <a:lumMod val="50000"/>
                </a:schemeClr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07539" name="bmkFldDocumentNumber"/>
          <p:cNvSpPr txBox="1">
            <a:spLocks noChangeArrowheads="1"/>
          </p:cNvSpPr>
          <p:nvPr/>
        </p:nvSpPr>
        <p:spPr bwMode="auto">
          <a:xfrm rot="16200000">
            <a:off x="7375525" y="1774825"/>
            <a:ext cx="3365500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50000"/>
              </a:spcBef>
            </a:pPr>
            <a:endParaRPr lang="en-GB" altLang="ja-JP" sz="700">
              <a:solidFill>
                <a:srgbClr val="666666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07540" name="bmkConfidentiality"/>
          <p:cNvSpPr txBox="1">
            <a:spLocks noChangeArrowheads="1"/>
          </p:cNvSpPr>
          <p:nvPr/>
        </p:nvSpPr>
        <p:spPr bwMode="auto">
          <a:xfrm>
            <a:off x="293688" y="6572250"/>
            <a:ext cx="43180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spcBef>
                <a:spcPct val="50000"/>
              </a:spcBef>
            </a:pPr>
            <a:endParaRPr lang="en-GB" altLang="ja-JP" sz="1400" b="1">
              <a:solidFill>
                <a:schemeClr val="bg2">
                  <a:lumMod val="50000"/>
                </a:schemeClr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07541" name="Rectangle 21"/>
          <p:cNvSpPr>
            <a:spLocks noChangeArrowheads="1"/>
          </p:cNvSpPr>
          <p:nvPr/>
        </p:nvSpPr>
        <p:spPr bwMode="auto">
          <a:xfrm>
            <a:off x="152400" y="3660775"/>
            <a:ext cx="8842375" cy="1116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GB" altLang="ja-JP">
              <a:solidFill>
                <a:schemeClr val="bg2">
                  <a:lumMod val="50000"/>
                </a:schemeClr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07542" name="1"/>
          <p:cNvSpPr>
            <a:spLocks noGrp="1" noChangeArrowheads="1"/>
          </p:cNvSpPr>
          <p:nvPr>
            <p:ph type="ctrTitle"/>
          </p:nvPr>
        </p:nvSpPr>
        <p:spPr>
          <a:xfrm>
            <a:off x="146050" y="3659188"/>
            <a:ext cx="8845550" cy="993600"/>
          </a:xfrm>
        </p:spPr>
        <p:txBody>
          <a:bodyPr lIns="147600" tIns="45720" rIns="720000" bIns="0"/>
          <a:lstStyle>
            <a:lvl1pPr>
              <a:lnSpc>
                <a:spcPct val="80000"/>
              </a:lnSpc>
              <a:defRPr sz="33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ja-JP" noProof="0" dirty="0" smtClean="0"/>
              <a:t>Click to edit Master title style</a:t>
            </a:r>
            <a:endParaRPr lang="en-GB" altLang="ja-JP" noProof="0" dirty="0" smtClean="0"/>
          </a:p>
        </p:txBody>
      </p:sp>
      <p:sp>
        <p:nvSpPr>
          <p:cNvPr id="107543" name="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46050" y="4680000"/>
            <a:ext cx="8845550" cy="377825"/>
          </a:xfrm>
        </p:spPr>
        <p:txBody>
          <a:bodyPr lIns="147600" tIns="46800" rIns="720000" bIns="45720"/>
          <a:lstStyle>
            <a:lvl1pPr marL="0" inden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altLang="ja-JP" noProof="0" dirty="0" smtClean="0"/>
              <a:t> Click to add subtitle</a:t>
            </a:r>
          </a:p>
        </p:txBody>
      </p:sp>
      <p:sp>
        <p:nvSpPr>
          <p:cNvPr id="107546" name="bmkDraft"/>
          <p:cNvSpPr txBox="1">
            <a:spLocks noChangeArrowheads="1"/>
          </p:cNvSpPr>
          <p:nvPr/>
        </p:nvSpPr>
        <p:spPr bwMode="auto">
          <a:xfrm>
            <a:off x="3811588" y="6281738"/>
            <a:ext cx="15113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>
              <a:spcBef>
                <a:spcPct val="50000"/>
              </a:spcBef>
            </a:pPr>
            <a:endParaRPr lang="en-GB" altLang="ja-JP" sz="2800">
              <a:ea typeface="ＭＳ Ｐゴシック" charset="-128"/>
              <a:cs typeface="Arial" charset="0"/>
            </a:endParaRPr>
          </a:p>
        </p:txBody>
      </p:sp>
      <p:pic>
        <p:nvPicPr>
          <p:cNvPr id="12" name="Rectangle 6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20" y="146050"/>
            <a:ext cx="8810209" cy="336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6946" y="6049963"/>
            <a:ext cx="1557918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77CF70-889B-4F91-83F4-004078FC6BB8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59484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35063"/>
            <a:ext cx="4343400" cy="49053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5063"/>
            <a:ext cx="4343400" cy="49053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FC7004-D4D1-41A1-8552-8F6533475018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44926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D4924F-66DD-40F9-8C86-295D259E1448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17060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42B8C2-0632-4502-ACD0-CAFB86998C13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950369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ECF86E-2866-42FC-9E14-3237027BA288}" type="slidenum">
              <a:rPr lang="en-GB" altLang="ja-JP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96210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4" name="bmkFldPresentationTitle"/>
          <p:cNvSpPr txBox="1">
            <a:spLocks noChangeArrowheads="1"/>
          </p:cNvSpPr>
          <p:nvPr/>
        </p:nvSpPr>
        <p:spPr bwMode="auto">
          <a:xfrm>
            <a:off x="152400" y="6316663"/>
            <a:ext cx="3238500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ct val="50000"/>
              </a:spcBef>
            </a:pPr>
            <a:r>
              <a:rPr lang="nb-NO" altLang="ja-JP" sz="700" smtClean="0">
                <a:solidFill>
                  <a:srgbClr val="666666"/>
                </a:solidFill>
                <a:ea typeface="ＭＳ Ｐゴシック" charset="-128"/>
                <a:cs typeface="Arial" charset="0"/>
              </a:rPr>
              <a:t>National Master Data as 5 Star Linked Open Data</a:t>
            </a:r>
            <a:endParaRPr lang="en-GB" altLang="ja-JP" sz="700" dirty="0">
              <a:solidFill>
                <a:srgbClr val="666666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06505" name="bmkFld2InsertDate"/>
          <p:cNvSpPr txBox="1">
            <a:spLocks noChangeArrowheads="1"/>
          </p:cNvSpPr>
          <p:nvPr/>
        </p:nvSpPr>
        <p:spPr bwMode="auto">
          <a:xfrm>
            <a:off x="152400" y="6465888"/>
            <a:ext cx="3238500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666666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91025" y="6616700"/>
            <a:ext cx="360363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700">
                <a:solidFill>
                  <a:srgbClr val="666666"/>
                </a:solidFill>
                <a:ea typeface="ＭＳ Ｐゴシック" charset="-128"/>
                <a:cs typeface="Arial" charset="0"/>
              </a:defRPr>
            </a:lvl1pPr>
          </a:lstStyle>
          <a:p>
            <a:fld id="{3CC3CF15-DBC1-49F6-81AD-C4852A04FE39}" type="slidenum">
              <a:rPr lang="en-GB" altLang="ja-JP"/>
              <a:pPr/>
              <a:t>‹#›</a:t>
            </a:fld>
            <a:endParaRPr lang="en-GB" altLang="ja-JP"/>
          </a:p>
        </p:txBody>
      </p:sp>
      <p:sp>
        <p:nvSpPr>
          <p:cNvPr id="1065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35063"/>
            <a:ext cx="88392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1200" tIns="0" rIns="61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GB" altLang="ja-JP" smtClean="0"/>
          </a:p>
        </p:txBody>
      </p:sp>
      <p:sp>
        <p:nvSpPr>
          <p:cNvPr id="106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42875"/>
            <a:ext cx="88392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0" tIns="0" rIns="576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  <a:endParaRPr lang="en-GB" altLang="ja-JP" smtClean="0"/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152400" y="987425"/>
            <a:ext cx="8839200" cy="0"/>
          </a:xfrm>
          <a:prstGeom prst="line">
            <a:avLst/>
          </a:prstGeom>
          <a:noFill/>
          <a:ln w="6350">
            <a:solidFill>
              <a:srgbClr val="9999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 anchor="ctr"/>
          <a:lstStyle/>
          <a:p>
            <a:endParaRPr lang="en-GB"/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152400" y="6191250"/>
            <a:ext cx="8839200" cy="0"/>
          </a:xfrm>
          <a:prstGeom prst="line">
            <a:avLst/>
          </a:prstGeom>
          <a:noFill/>
          <a:ln w="6350">
            <a:solidFill>
              <a:srgbClr val="9999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46800" rIns="72000" bIns="46800"/>
          <a:lstStyle/>
          <a:p>
            <a:endParaRPr lang="en-GB"/>
          </a:p>
        </p:txBody>
      </p:sp>
      <p:sp>
        <p:nvSpPr>
          <p:cNvPr id="106512" name="bmkDraft2"/>
          <p:cNvSpPr txBox="1">
            <a:spLocks noChangeArrowheads="1"/>
          </p:cNvSpPr>
          <p:nvPr/>
        </p:nvSpPr>
        <p:spPr bwMode="auto">
          <a:xfrm>
            <a:off x="3811588" y="6046788"/>
            <a:ext cx="15113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>
              <a:spcBef>
                <a:spcPct val="50000"/>
              </a:spcBef>
            </a:pPr>
            <a:endParaRPr lang="en-GB" altLang="ja-JP" sz="2000">
              <a:ea typeface="ＭＳ Ｐゴシック" charset="-128"/>
              <a:cs typeface="Arial" charset="0"/>
            </a:endParaRPr>
          </a:p>
        </p:txBody>
      </p:sp>
      <p:sp>
        <p:nvSpPr>
          <p:cNvPr id="106513" name="bmkConfidentiality2"/>
          <p:cNvSpPr txBox="1">
            <a:spLocks noChangeArrowheads="1"/>
          </p:cNvSpPr>
          <p:nvPr/>
        </p:nvSpPr>
        <p:spPr bwMode="auto">
          <a:xfrm>
            <a:off x="152400" y="6030913"/>
            <a:ext cx="30226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spcBef>
                <a:spcPct val="50000"/>
              </a:spcBef>
            </a:pPr>
            <a:endParaRPr lang="en-GB" altLang="ja-JP" sz="700" b="1">
              <a:solidFill>
                <a:srgbClr val="666666"/>
              </a:solidFill>
              <a:ea typeface="ＭＳ Ｐゴシック" charset="-128"/>
              <a:cs typeface="Arial" charset="0"/>
            </a:endParaRPr>
          </a:p>
        </p:txBody>
      </p:sp>
      <p:pic>
        <p:nvPicPr>
          <p:cNvPr id="13" name="Picture 15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9995" y="6342063"/>
            <a:ext cx="856288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mkFldPresentationTitle"/>
          <p:cNvSpPr txBox="1">
            <a:spLocks noChangeArrowheads="1"/>
          </p:cNvSpPr>
          <p:nvPr userDrawn="1"/>
        </p:nvSpPr>
        <p:spPr bwMode="auto">
          <a:xfrm>
            <a:off x="3277716" y="6453336"/>
            <a:ext cx="3238500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ct val="50000"/>
              </a:spcBef>
            </a:pPr>
            <a:r>
              <a:rPr lang="nb-NO" altLang="ja-JP" sz="700" dirty="0" smtClean="0">
                <a:solidFill>
                  <a:srgbClr val="666666"/>
                </a:solidFill>
                <a:ea typeface="ＭＳ Ｐゴシック" charset="-128"/>
                <a:cs typeface="Arial" charset="0"/>
              </a:rPr>
              <a:t>SEMICOLI II prosjektet . www.semicolon.no</a:t>
            </a:r>
            <a:endParaRPr lang="en-GB" altLang="ja-JP" sz="700" dirty="0">
              <a:solidFill>
                <a:srgbClr val="666666"/>
              </a:solidFill>
              <a:ea typeface="ＭＳ Ｐゴシック" charset="-128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8" r:id="rId4"/>
    <p:sldLayoutId id="214748366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9pPr>
    </p:titleStyle>
    <p:bodyStyle>
      <a:lvl1pPr marL="184150" indent="-184150" algn="l" rtl="0" eaLnBrk="1" fontAlgn="base" hangingPunct="1">
        <a:spcBef>
          <a:spcPct val="40000"/>
        </a:spcBef>
        <a:spcAft>
          <a:spcPct val="20000"/>
        </a:spcAft>
        <a:buClr>
          <a:schemeClr val="tx1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354013" indent="-168275" algn="l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Font typeface="Times New Roman" pitchFamily="18" charset="0"/>
        <a:buChar char="-"/>
        <a:defRPr sz="1600">
          <a:solidFill>
            <a:schemeClr val="tx2"/>
          </a:solidFill>
          <a:latin typeface="+mn-lt"/>
        </a:defRPr>
      </a:lvl2pPr>
      <a:lvl3pPr marL="546100" indent="-190500" algn="l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Font typeface="Times New Roman" pitchFamily="18" charset="0"/>
        <a:buChar char="-"/>
        <a:defRPr sz="1400">
          <a:solidFill>
            <a:schemeClr val="tx2"/>
          </a:solidFill>
          <a:latin typeface="+mn-lt"/>
        </a:defRPr>
      </a:lvl3pPr>
      <a:lvl4pPr marL="722313" indent="-174625" algn="l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Font typeface="Times New Roman" pitchFamily="18" charset="0"/>
        <a:buChar char="-"/>
        <a:defRPr sz="1400">
          <a:solidFill>
            <a:schemeClr val="tx2"/>
          </a:solidFill>
          <a:latin typeface="+mn-lt"/>
        </a:defRPr>
      </a:lvl4pPr>
      <a:lvl5pPr marL="906463" indent="-182563" algn="l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Font typeface="Times New Roman" pitchFamily="18" charset="0"/>
        <a:buChar char="-"/>
        <a:defRPr sz="1400">
          <a:solidFill>
            <a:schemeClr val="tx2"/>
          </a:solidFill>
          <a:latin typeface="+mn-lt"/>
        </a:defRPr>
      </a:lvl5pPr>
      <a:lvl6pPr marL="1363663" indent="-182563" algn="l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Font typeface="Times New Roman" pitchFamily="18" charset="0"/>
        <a:buChar char="-"/>
        <a:defRPr sz="1400">
          <a:solidFill>
            <a:schemeClr val="tx2"/>
          </a:solidFill>
          <a:latin typeface="+mn-lt"/>
        </a:defRPr>
      </a:lvl6pPr>
      <a:lvl7pPr marL="1820863" indent="-182563" algn="l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Font typeface="Times New Roman" pitchFamily="18" charset="0"/>
        <a:buChar char="-"/>
        <a:defRPr sz="1400">
          <a:solidFill>
            <a:schemeClr val="tx2"/>
          </a:solidFill>
          <a:latin typeface="+mn-lt"/>
        </a:defRPr>
      </a:lvl7pPr>
      <a:lvl8pPr marL="2278063" indent="-182563" algn="l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Font typeface="Times New Roman" pitchFamily="18" charset="0"/>
        <a:buChar char="-"/>
        <a:defRPr sz="1400">
          <a:solidFill>
            <a:schemeClr val="tx2"/>
          </a:solidFill>
          <a:latin typeface="+mn-lt"/>
        </a:defRPr>
      </a:lvl8pPr>
      <a:lvl9pPr marL="2735263" indent="-182563" algn="l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Font typeface="Times New Roman" pitchFamily="18" charset="0"/>
        <a:buChar char="-"/>
        <a:defRPr sz="1400">
          <a:solidFill>
            <a:schemeClr val="tx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bmkFld4PresentationTitle"/>
          <p:cNvSpPr txBox="1">
            <a:spLocks noChangeArrowheads="1"/>
          </p:cNvSpPr>
          <p:nvPr/>
        </p:nvSpPr>
        <p:spPr bwMode="auto">
          <a:xfrm>
            <a:off x="152400" y="6316663"/>
            <a:ext cx="3238500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ct val="50000"/>
              </a:spcBef>
            </a:pPr>
            <a:endParaRPr lang="en-GB" altLang="ja-JP" sz="700">
              <a:solidFill>
                <a:srgbClr val="666666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86020" name="bmkFld3Date"/>
          <p:cNvSpPr txBox="1">
            <a:spLocks noChangeArrowheads="1"/>
          </p:cNvSpPr>
          <p:nvPr/>
        </p:nvSpPr>
        <p:spPr bwMode="auto">
          <a:xfrm>
            <a:off x="150813" y="6465888"/>
            <a:ext cx="3238500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ct val="50000"/>
              </a:spcBef>
            </a:pPr>
            <a:r>
              <a:rPr lang="en-GB" altLang="ja-JP" sz="700" smtClean="0">
                <a:solidFill>
                  <a:srgbClr val="666666"/>
                </a:solidFill>
                <a:ea typeface="ＭＳ Ｐゴシック" charset="-128"/>
                <a:cs typeface="Arial" charset="0"/>
              </a:rPr>
              <a:t>2011-11-13</a:t>
            </a:r>
            <a:endParaRPr lang="en-GB" altLang="ja-JP" sz="700">
              <a:solidFill>
                <a:srgbClr val="666666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91025" y="6616700"/>
            <a:ext cx="360363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700">
                <a:solidFill>
                  <a:srgbClr val="666666"/>
                </a:solidFill>
                <a:ea typeface="ＭＳ Ｐゴシック" charset="-128"/>
                <a:cs typeface="Arial" charset="0"/>
              </a:defRPr>
            </a:lvl1pPr>
          </a:lstStyle>
          <a:p>
            <a:fld id="{9AF31D66-7C56-49E1-BF52-F4318F82C2CB}" type="slidenum">
              <a:rPr lang="en-GB" altLang="ja-JP"/>
              <a:pPr/>
              <a:t>‹#›</a:t>
            </a:fld>
            <a:endParaRPr lang="en-GB" altLang="ja-JP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35063"/>
            <a:ext cx="8839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1200" tIns="0" rIns="61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text styles</a:t>
            </a:r>
          </a:p>
          <a:p>
            <a:pPr lvl="1"/>
            <a:r>
              <a:rPr lang="en-GB" altLang="ja-JP" smtClean="0"/>
              <a:t>Second level</a:t>
            </a:r>
          </a:p>
          <a:p>
            <a:pPr lvl="2"/>
            <a:r>
              <a:rPr lang="en-GB" altLang="ja-JP" smtClean="0"/>
              <a:t>Third level</a:t>
            </a:r>
          </a:p>
          <a:p>
            <a:pPr lvl="3"/>
            <a:r>
              <a:rPr lang="en-GB" altLang="ja-JP" smtClean="0"/>
              <a:t>Fourth level</a:t>
            </a:r>
          </a:p>
          <a:p>
            <a:pPr lvl="4"/>
            <a:r>
              <a:rPr lang="en-GB" altLang="ja-JP" smtClean="0"/>
              <a:t>Fifth level</a:t>
            </a: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42875"/>
            <a:ext cx="88392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0" tIns="0" rIns="576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title style</a:t>
            </a:r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152400" y="987425"/>
            <a:ext cx="8839200" cy="0"/>
          </a:xfrm>
          <a:prstGeom prst="line">
            <a:avLst/>
          </a:prstGeom>
          <a:noFill/>
          <a:ln w="6350">
            <a:solidFill>
              <a:srgbClr val="9999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 anchor="ctr"/>
          <a:lstStyle/>
          <a:p>
            <a:endParaRPr lang="en-GB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152400" y="6191250"/>
            <a:ext cx="8839200" cy="0"/>
          </a:xfrm>
          <a:prstGeom prst="line">
            <a:avLst/>
          </a:prstGeom>
          <a:noFill/>
          <a:ln w="6350">
            <a:solidFill>
              <a:srgbClr val="9999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46800" rIns="72000" bIns="46800"/>
          <a:lstStyle/>
          <a:p>
            <a:endParaRPr lang="en-GB"/>
          </a:p>
        </p:txBody>
      </p:sp>
      <p:sp>
        <p:nvSpPr>
          <p:cNvPr id="86027" name="bmkDraft3"/>
          <p:cNvSpPr txBox="1">
            <a:spLocks noChangeArrowheads="1"/>
          </p:cNvSpPr>
          <p:nvPr/>
        </p:nvSpPr>
        <p:spPr bwMode="auto">
          <a:xfrm>
            <a:off x="3811588" y="6046788"/>
            <a:ext cx="15113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>
              <a:spcBef>
                <a:spcPct val="50000"/>
              </a:spcBef>
            </a:pPr>
            <a:endParaRPr lang="en-GB" altLang="ja-JP" sz="2000">
              <a:ea typeface="ＭＳ Ｐゴシック" charset="-128"/>
              <a:cs typeface="Arial" charset="0"/>
            </a:endParaRPr>
          </a:p>
        </p:txBody>
      </p:sp>
      <p:sp>
        <p:nvSpPr>
          <p:cNvPr id="86028" name="bmkConfidentiality3"/>
          <p:cNvSpPr txBox="1">
            <a:spLocks noChangeArrowheads="1"/>
          </p:cNvSpPr>
          <p:nvPr/>
        </p:nvSpPr>
        <p:spPr bwMode="auto">
          <a:xfrm>
            <a:off x="152400" y="6030913"/>
            <a:ext cx="30226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spcBef>
                <a:spcPct val="50000"/>
              </a:spcBef>
            </a:pPr>
            <a:endParaRPr lang="en-GB" altLang="ja-JP" sz="700" b="1">
              <a:solidFill>
                <a:srgbClr val="666666"/>
              </a:solidFill>
              <a:ea typeface="ＭＳ Ｐゴシック" charset="-128"/>
              <a:cs typeface="Arial" charset="0"/>
            </a:endParaRPr>
          </a:p>
        </p:txBody>
      </p:sp>
      <p:pic>
        <p:nvPicPr>
          <p:cNvPr id="14" name="Picture 1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9995" y="6342063"/>
            <a:ext cx="856288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Rectangle 6"/>
          <p:cNvPicPr preferRelativeResize="0"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5" b="49098"/>
          <a:stretch>
            <a:fillRect/>
          </a:stretch>
        </p:blipFill>
        <p:spPr bwMode="auto">
          <a:xfrm>
            <a:off x="152403" y="4908550"/>
            <a:ext cx="8843963" cy="113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434B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434B1"/>
          </a:solidFill>
          <a:latin typeface="Times New Roman" pitchFamily="18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434B1"/>
          </a:solidFill>
          <a:latin typeface="Times New Roman" pitchFamily="18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434B1"/>
          </a:solidFill>
          <a:latin typeface="Times New Roman" pitchFamily="18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434B1"/>
          </a:solidFill>
          <a:latin typeface="Times New Roman" pitchFamily="18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434B1"/>
          </a:solidFill>
          <a:latin typeface="Times New Roman" pitchFamily="18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434B1"/>
          </a:solidFill>
          <a:latin typeface="Times New Roman" pitchFamily="18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434B1"/>
          </a:solidFill>
          <a:latin typeface="Times New Roman" pitchFamily="18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434B1"/>
          </a:solidFill>
          <a:latin typeface="Times New Roman" pitchFamily="18" charset="0"/>
        </a:defRPr>
      </a:lvl9pPr>
    </p:titleStyle>
    <p:bodyStyle>
      <a:lvl1pPr marL="185738" indent="-185738" algn="l" rtl="0" fontAlgn="base">
        <a:lnSpc>
          <a:spcPct val="90000"/>
        </a:lnSpc>
        <a:spcBef>
          <a:spcPct val="40000"/>
        </a:spcBef>
        <a:spcAft>
          <a:spcPct val="20000"/>
        </a:spcAft>
        <a:buClr>
          <a:schemeClr val="hlink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55600" indent="-168275" algn="l" rtl="0" fontAlgn="base">
        <a:spcBef>
          <a:spcPct val="0"/>
        </a:spcBef>
        <a:spcAft>
          <a:spcPct val="20000"/>
        </a:spcAft>
        <a:buClr>
          <a:schemeClr val="hlink"/>
        </a:buClr>
        <a:buFont typeface="Times New Roman" pitchFamily="18" charset="0"/>
        <a:buChar char="-"/>
        <a:defRPr sz="1600">
          <a:solidFill>
            <a:srgbClr val="000000"/>
          </a:solidFill>
          <a:latin typeface="+mn-lt"/>
        </a:defRPr>
      </a:lvl2pPr>
      <a:lvl3pPr marL="550863" indent="-193675" algn="l" rtl="0" fontAlgn="base">
        <a:spcBef>
          <a:spcPct val="0"/>
        </a:spcBef>
        <a:spcAft>
          <a:spcPct val="20000"/>
        </a:spcAft>
        <a:buClr>
          <a:schemeClr val="hlink"/>
        </a:buClr>
        <a:buFont typeface="Times New Roman" pitchFamily="18" charset="0"/>
        <a:buChar char="-"/>
        <a:defRPr sz="1400">
          <a:solidFill>
            <a:srgbClr val="000000"/>
          </a:solidFill>
          <a:latin typeface="+mn-lt"/>
        </a:defRPr>
      </a:lvl3pPr>
      <a:lvl4pPr marL="711200" indent="-158750" algn="l" rtl="0" fontAlgn="base">
        <a:spcBef>
          <a:spcPct val="0"/>
        </a:spcBef>
        <a:spcAft>
          <a:spcPct val="20000"/>
        </a:spcAft>
        <a:buClr>
          <a:schemeClr val="hlink"/>
        </a:buClr>
        <a:buFont typeface="Times New Roman" pitchFamily="18" charset="0"/>
        <a:buChar char="-"/>
        <a:defRPr sz="1400">
          <a:solidFill>
            <a:srgbClr val="000000"/>
          </a:solidFill>
          <a:latin typeface="+mn-lt"/>
        </a:defRPr>
      </a:lvl4pPr>
      <a:lvl5pPr marL="906463" indent="-193675" algn="l" rtl="0" fontAlgn="base">
        <a:spcBef>
          <a:spcPct val="0"/>
        </a:spcBef>
        <a:spcAft>
          <a:spcPct val="20000"/>
        </a:spcAft>
        <a:buClr>
          <a:schemeClr val="hlink"/>
        </a:buClr>
        <a:buFont typeface="Times New Roman" pitchFamily="18" charset="0"/>
        <a:buChar char="-"/>
        <a:defRPr sz="1400">
          <a:solidFill>
            <a:srgbClr val="000000"/>
          </a:solidFill>
          <a:latin typeface="+mn-lt"/>
        </a:defRPr>
      </a:lvl5pPr>
      <a:lvl6pPr marL="1363663" indent="-193675" algn="l" rtl="0" fontAlgn="base">
        <a:spcBef>
          <a:spcPct val="0"/>
        </a:spcBef>
        <a:spcAft>
          <a:spcPct val="20000"/>
        </a:spcAft>
        <a:buClr>
          <a:schemeClr val="hlink"/>
        </a:buClr>
        <a:buFont typeface="Times New Roman" pitchFamily="18" charset="0"/>
        <a:buChar char="-"/>
        <a:defRPr sz="1400">
          <a:solidFill>
            <a:srgbClr val="000000"/>
          </a:solidFill>
          <a:latin typeface="+mn-lt"/>
        </a:defRPr>
      </a:lvl6pPr>
      <a:lvl7pPr marL="1820863" indent="-193675" algn="l" rtl="0" fontAlgn="base">
        <a:spcBef>
          <a:spcPct val="0"/>
        </a:spcBef>
        <a:spcAft>
          <a:spcPct val="20000"/>
        </a:spcAft>
        <a:buClr>
          <a:schemeClr val="hlink"/>
        </a:buClr>
        <a:buFont typeface="Times New Roman" pitchFamily="18" charset="0"/>
        <a:buChar char="-"/>
        <a:defRPr sz="1400">
          <a:solidFill>
            <a:srgbClr val="000000"/>
          </a:solidFill>
          <a:latin typeface="+mn-lt"/>
        </a:defRPr>
      </a:lvl7pPr>
      <a:lvl8pPr marL="2278063" indent="-193675" algn="l" rtl="0" fontAlgn="base">
        <a:spcBef>
          <a:spcPct val="0"/>
        </a:spcBef>
        <a:spcAft>
          <a:spcPct val="20000"/>
        </a:spcAft>
        <a:buClr>
          <a:schemeClr val="hlink"/>
        </a:buClr>
        <a:buFont typeface="Times New Roman" pitchFamily="18" charset="0"/>
        <a:buChar char="-"/>
        <a:defRPr sz="1400">
          <a:solidFill>
            <a:srgbClr val="000000"/>
          </a:solidFill>
          <a:latin typeface="+mn-lt"/>
        </a:defRPr>
      </a:lvl8pPr>
      <a:lvl9pPr marL="2735263" indent="-193675" algn="l" rtl="0" fontAlgn="base">
        <a:spcBef>
          <a:spcPct val="0"/>
        </a:spcBef>
        <a:spcAft>
          <a:spcPct val="20000"/>
        </a:spcAft>
        <a:buClr>
          <a:schemeClr val="hlink"/>
        </a:buClr>
        <a:buFont typeface="Times New Roman" pitchFamily="18" charset="0"/>
        <a:buChar char="-"/>
        <a:defRPr sz="1400">
          <a:solidFill>
            <a:srgbClr val="000000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reg.no/nyheter/2010/05/semicolon_tilgang_data.html" TargetMode="External"/><Relationship Id="rId2" Type="http://schemas.openxmlformats.org/officeDocument/2006/relationships/hyperlink" Target="http://data.computas.com/enhetsregisteret/enhet/945748931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mkFldPresentationTitle"/>
          <p:cNvSpPr>
            <a:spLocks noGrp="1"/>
          </p:cNvSpPr>
          <p:nvPr>
            <p:ph type="ctrTitle"/>
          </p:nvPr>
        </p:nvSpPr>
        <p:spPr>
          <a:xfrm>
            <a:off x="-396552" y="3573016"/>
            <a:ext cx="10009112" cy="561900"/>
          </a:xfrm>
        </p:spPr>
        <p:txBody>
          <a:bodyPr/>
          <a:lstStyle/>
          <a:p>
            <a:pPr algn="ctr"/>
            <a:r>
              <a:rPr lang="en-GB" sz="3200" dirty="0" smtClean="0"/>
              <a:t>National Master Data as 5 Star Linked Open Data</a:t>
            </a:r>
            <a:endParaRPr lang="en-GB" sz="3200" noProof="0" dirty="0"/>
          </a:p>
        </p:txBody>
      </p:sp>
      <p:sp>
        <p:nvSpPr>
          <p:cNvPr id="6" name="bmkFldPresentationSubtitle"/>
          <p:cNvSpPr>
            <a:spLocks noGrp="1"/>
          </p:cNvSpPr>
          <p:nvPr>
            <p:ph type="subTitle" idx="1"/>
          </p:nvPr>
        </p:nvSpPr>
        <p:spPr>
          <a:xfrm>
            <a:off x="146050" y="4869160"/>
            <a:ext cx="8845550" cy="1224136"/>
          </a:xfrm>
        </p:spPr>
        <p:txBody>
          <a:bodyPr/>
          <a:lstStyle/>
          <a:p>
            <a:r>
              <a:rPr lang="en-GB" noProof="0" dirty="0" smtClean="0"/>
              <a:t>Results from the SEMICOLON II project</a:t>
            </a:r>
          </a:p>
          <a:p>
            <a:r>
              <a:rPr lang="en-US" dirty="0" smtClean="0"/>
              <a:t>Per Myrseth, DNVKEMA</a:t>
            </a:r>
            <a:r>
              <a:rPr lang="en-US" dirty="0"/>
              <a:t>, Intelligent Networks &amp; Communication </a:t>
            </a:r>
          </a:p>
          <a:p>
            <a:endParaRPr lang="en-GB" noProof="0" dirty="0" smtClean="0"/>
          </a:p>
          <a:p>
            <a:r>
              <a:rPr lang="en-GB" noProof="0" dirty="0" smtClean="0"/>
              <a:t>IFIP EGOV 2012, 3-5 September</a:t>
            </a:r>
            <a:endParaRPr lang="en-GB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81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72475" y="6492875"/>
            <a:ext cx="592138" cy="207963"/>
          </a:xfrm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b="0" smtClean="0">
                <a:solidFill>
                  <a:srgbClr val="666666"/>
                </a:solidFill>
              </a:rPr>
              <a:t> Slide </a:t>
            </a:r>
            <a:fld id="{C5C015BC-1D99-4E26-B661-F614DBF6DAFE}" type="slidenum">
              <a:rPr lang="en-GB" b="0" smtClean="0">
                <a:solidFill>
                  <a:srgbClr val="666666"/>
                </a:solidFill>
              </a:rPr>
              <a:pPr/>
              <a:t>10</a:t>
            </a:fld>
            <a:endParaRPr lang="en-GB" b="0" smtClean="0">
              <a:solidFill>
                <a:srgbClr val="666666"/>
              </a:solidFill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18600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85328" y="301848"/>
            <a:ext cx="8839200" cy="7508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/>
              <a:t>1. RLE data in a time line perspective [16] (★★★)</a:t>
            </a:r>
          </a:p>
        </p:txBody>
      </p:sp>
    </p:spTree>
    <p:extLst>
      <p:ext uri="{BB962C8B-B14F-4D97-AF65-F5344CB8AC3E}">
        <p14:creationId xmlns:p14="http://schemas.microsoft.com/office/powerpoint/2010/main" val="31805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72475" y="6492875"/>
            <a:ext cx="592138" cy="207963"/>
          </a:xfrm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b="0" smtClean="0">
                <a:solidFill>
                  <a:srgbClr val="666666"/>
                </a:solidFill>
              </a:rPr>
              <a:t> Slide </a:t>
            </a:r>
            <a:fld id="{231FEBD7-156C-485A-AB3F-8DA219D3F02E}" type="slidenum">
              <a:rPr lang="en-GB" b="0" smtClean="0">
                <a:solidFill>
                  <a:srgbClr val="666666"/>
                </a:solidFill>
              </a:rPr>
              <a:pPr/>
              <a:t>11</a:t>
            </a:fld>
            <a:endParaRPr lang="en-GB" b="0" smtClean="0">
              <a:solidFill>
                <a:srgbClr val="666666"/>
              </a:solidFill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title"/>
          </p:nvPr>
        </p:nvSpPr>
        <p:spPr>
          <a:xfrm>
            <a:off x="408682" y="188640"/>
            <a:ext cx="9059862" cy="647700"/>
          </a:xfrm>
        </p:spPr>
        <p:txBody>
          <a:bodyPr/>
          <a:lstStyle/>
          <a:p>
            <a:pPr lvl="1"/>
            <a:r>
              <a:rPr lang="en-GB" sz="3600" dirty="0" smtClean="0">
                <a:latin typeface="Tahoma" pitchFamily="34" charset="0"/>
              </a:rPr>
              <a:t>2  </a:t>
            </a:r>
            <a:r>
              <a:rPr lang="en-GB" sz="3600" dirty="0">
                <a:latin typeface="Tahoma" pitchFamily="34" charset="0"/>
              </a:rPr>
              <a:t>RLE data subset (★★★★) </a:t>
            </a:r>
            <a:endParaRPr lang="en-GB" sz="3600" dirty="0" smtClean="0">
              <a:latin typeface="Tahoma" pitchFamily="34" charset="0"/>
            </a:endParaRPr>
          </a:p>
        </p:txBody>
      </p:sp>
      <p:graphicFrame>
        <p:nvGraphicFramePr>
          <p:cNvPr id="630893" name="Group 109"/>
          <p:cNvGraphicFramePr>
            <a:graphicFrameLocks noGrp="1"/>
          </p:cNvGraphicFramePr>
          <p:nvPr>
            <p:ph sz="half" idx="1"/>
          </p:nvPr>
        </p:nvGraphicFramePr>
        <p:xfrm>
          <a:off x="5156200" y="4202113"/>
          <a:ext cx="3863975" cy="1463939"/>
        </p:xfrm>
        <a:graphic>
          <a:graphicData uri="http://schemas.openxmlformats.org/drawingml/2006/table">
            <a:tbl>
              <a:tblPr/>
              <a:tblGrid>
                <a:gridCol w="1289050"/>
                <a:gridCol w="1287463"/>
                <a:gridCol w="1287462"/>
              </a:tblGrid>
              <a:tr h="367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0434B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Org.nr</a:t>
                      </a:r>
                    </a:p>
                  </a:txBody>
                  <a:tcPr marL="90000" marR="90000" marT="46762" marB="467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0434B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0000" marR="90000" marT="46762" marB="467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0434B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</a:txBody>
                  <a:tcPr marL="90000" marR="90000" marT="46762" marB="467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0434B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945 748 931</a:t>
                      </a:r>
                    </a:p>
                  </a:txBody>
                  <a:tcPr marL="90000" marR="90000" marT="46762" marB="467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0434B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 Norske Veritas</a:t>
                      </a:r>
                    </a:p>
                  </a:txBody>
                  <a:tcPr marL="90000" marR="90000" marT="46762" marB="467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0434B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Veritasveien 1</a:t>
                      </a:r>
                    </a:p>
                  </a:txBody>
                  <a:tcPr marL="90000" marR="90000" marT="46762" marB="467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0434B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974 760 673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0000" marR="90000" marT="46762" marB="467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0434B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Registerenheten i Brønnøysund</a:t>
                      </a:r>
                    </a:p>
                  </a:txBody>
                  <a:tcPr marL="90000" marR="90000" marT="46762" marB="467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0434B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Havnegate 48</a:t>
                      </a:r>
                    </a:p>
                  </a:txBody>
                  <a:tcPr marL="90000" marR="90000" marT="46762" marB="467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0434B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62" marB="467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0434B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62" marB="467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0434B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62" marB="467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3" name="AutoShape 73"/>
          <p:cNvSpPr>
            <a:spLocks noChangeArrowheads="1"/>
          </p:cNvSpPr>
          <p:nvPr/>
        </p:nvSpPr>
        <p:spPr bwMode="auto">
          <a:xfrm>
            <a:off x="25400" y="2635250"/>
            <a:ext cx="1482725" cy="1952625"/>
          </a:xfrm>
          <a:prstGeom prst="can">
            <a:avLst>
              <a:gd name="adj" fmla="val 32923"/>
            </a:avLst>
          </a:prstGeom>
          <a:gradFill rotWithShape="1">
            <a:gsLst>
              <a:gs pos="0">
                <a:srgbClr val="FFFF99"/>
              </a:gs>
              <a:gs pos="100000">
                <a:srgbClr val="FFCC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182563" indent="-182563" algn="ctr"/>
            <a:r>
              <a:rPr lang="en-GB" dirty="0"/>
              <a:t>BRREG.NO</a:t>
            </a:r>
            <a:br>
              <a:rPr lang="en-GB" dirty="0"/>
            </a:br>
            <a:r>
              <a:rPr lang="en-GB" sz="2800" dirty="0" smtClean="0"/>
              <a:t>RLE  </a:t>
            </a:r>
          </a:p>
          <a:p>
            <a:pPr marL="182563" indent="-182563" algn="ctr"/>
            <a:r>
              <a:rPr lang="en-GB" dirty="0" smtClean="0"/>
              <a:t>Enterprise</a:t>
            </a:r>
            <a:endParaRPr lang="en-GB" dirty="0"/>
          </a:p>
          <a:p>
            <a:pPr marL="182563" indent="-182563" algn="ctr"/>
            <a:r>
              <a:rPr lang="en-GB" dirty="0"/>
              <a:t>data</a:t>
            </a:r>
          </a:p>
        </p:txBody>
      </p:sp>
      <p:sp>
        <p:nvSpPr>
          <p:cNvPr id="6174" name="Line 74"/>
          <p:cNvSpPr>
            <a:spLocks noChangeShapeType="1"/>
          </p:cNvSpPr>
          <p:nvPr/>
        </p:nvSpPr>
        <p:spPr bwMode="auto">
          <a:xfrm flipH="1">
            <a:off x="1509713" y="3360738"/>
            <a:ext cx="947737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6175" name="Line 75"/>
          <p:cNvSpPr>
            <a:spLocks noChangeShapeType="1"/>
          </p:cNvSpPr>
          <p:nvPr/>
        </p:nvSpPr>
        <p:spPr bwMode="auto">
          <a:xfrm flipH="1">
            <a:off x="1504950" y="3940175"/>
            <a:ext cx="958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GB"/>
          </a:p>
        </p:txBody>
      </p:sp>
      <p:sp>
        <p:nvSpPr>
          <p:cNvPr id="6176" name="Text Box 76"/>
          <p:cNvSpPr txBox="1">
            <a:spLocks noChangeArrowheads="1"/>
          </p:cNvSpPr>
          <p:nvPr/>
        </p:nvSpPr>
        <p:spPr bwMode="auto">
          <a:xfrm>
            <a:off x="1443038" y="3379788"/>
            <a:ext cx="1169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82563" indent="-182563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200"/>
              <a:t>Web Services</a:t>
            </a:r>
          </a:p>
        </p:txBody>
      </p:sp>
      <p:pic>
        <p:nvPicPr>
          <p:cNvPr id="6177" name="Picture 77" descr="ms-off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114425"/>
            <a:ext cx="749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8" name="Rectangle 78"/>
          <p:cNvSpPr>
            <a:spLocks noChangeArrowheads="1"/>
          </p:cNvSpPr>
          <p:nvPr/>
        </p:nvSpPr>
        <p:spPr bwMode="auto">
          <a:xfrm>
            <a:off x="5915025" y="1571625"/>
            <a:ext cx="1638300" cy="3905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28398" dir="17793903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flatTx/>
          </a:bodyPr>
          <a:lstStyle/>
          <a:p>
            <a:pPr marL="182563" indent="-182563" algn="ctr"/>
            <a:r>
              <a:rPr lang="en-GB">
                <a:solidFill>
                  <a:schemeClr val="bg1"/>
                </a:solidFill>
              </a:rPr>
              <a:t>Get address</a:t>
            </a:r>
          </a:p>
        </p:txBody>
      </p:sp>
      <p:sp>
        <p:nvSpPr>
          <p:cNvPr id="6179" name="Line 79"/>
          <p:cNvSpPr>
            <a:spLocks noChangeShapeType="1"/>
          </p:cNvSpPr>
          <p:nvPr/>
        </p:nvSpPr>
        <p:spPr bwMode="auto">
          <a:xfrm flipH="1">
            <a:off x="4146550" y="2755900"/>
            <a:ext cx="990600" cy="434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tx2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flatTx/>
          </a:bodyPr>
          <a:lstStyle/>
          <a:p>
            <a:endParaRPr lang="en-GB"/>
          </a:p>
        </p:txBody>
      </p:sp>
      <p:sp>
        <p:nvSpPr>
          <p:cNvPr id="6180" name="Line 80"/>
          <p:cNvSpPr>
            <a:spLocks noChangeShapeType="1"/>
          </p:cNvSpPr>
          <p:nvPr/>
        </p:nvSpPr>
        <p:spPr bwMode="auto">
          <a:xfrm flipH="1" flipV="1">
            <a:off x="4159250" y="4281488"/>
            <a:ext cx="923925" cy="5159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/>
          </a:ln>
          <a:effectLst/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tx2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flatTx/>
          </a:bodyPr>
          <a:lstStyle/>
          <a:p>
            <a:endParaRPr lang="en-GB"/>
          </a:p>
        </p:txBody>
      </p:sp>
      <p:graphicFrame>
        <p:nvGraphicFramePr>
          <p:cNvPr id="630865" name="Group 81"/>
          <p:cNvGraphicFramePr>
            <a:graphicFrameLocks noGrp="1"/>
          </p:cNvGraphicFramePr>
          <p:nvPr>
            <p:ph sz="half" idx="2"/>
          </p:nvPr>
        </p:nvGraphicFramePr>
        <p:xfrm>
          <a:off x="5159375" y="1963738"/>
          <a:ext cx="3824288" cy="1471648"/>
        </p:xfrm>
        <a:graphic>
          <a:graphicData uri="http://schemas.openxmlformats.org/drawingml/2006/table">
            <a:tbl>
              <a:tblPr/>
              <a:tblGrid>
                <a:gridCol w="1274763"/>
                <a:gridCol w="1276350"/>
                <a:gridCol w="1273175"/>
              </a:tblGrid>
              <a:tr h="367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0434B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Org.nr</a:t>
                      </a:r>
                    </a:p>
                  </a:txBody>
                  <a:tcPr marL="90000" marR="90000" marT="46796" marB="467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0434B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L="90000" marR="90000" marT="46796" marB="46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0434B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</a:txBody>
                  <a:tcPr marL="90000" marR="90000" marT="46796" marB="46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0434B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945 748 931</a:t>
                      </a:r>
                    </a:p>
                  </a:txBody>
                  <a:tcPr marL="90000" marR="90000" marT="46796" marB="467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0434B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6" marB="46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0434B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6" marB="46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0434B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974 760 673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0000" marR="90000" marT="46796" marB="467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0434B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6" marB="46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0434B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6" marB="46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0434B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6" marB="467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0434B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6" marB="46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>
                          <a:srgbClr val="0434B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6" marB="46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03" name="Text Box 103"/>
          <p:cNvSpPr txBox="1">
            <a:spLocks noChangeArrowheads="1"/>
          </p:cNvSpPr>
          <p:nvPr/>
        </p:nvSpPr>
        <p:spPr bwMode="auto">
          <a:xfrm>
            <a:off x="6335713" y="1303338"/>
            <a:ext cx="923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82563" indent="-182563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000"/>
              <a:t>Excel macro</a:t>
            </a:r>
          </a:p>
        </p:txBody>
      </p:sp>
      <p:sp>
        <p:nvSpPr>
          <p:cNvPr id="6205" name="AutoShape 105"/>
          <p:cNvSpPr>
            <a:spLocks noChangeArrowheads="1"/>
          </p:cNvSpPr>
          <p:nvPr/>
        </p:nvSpPr>
        <p:spPr bwMode="auto">
          <a:xfrm>
            <a:off x="2449513" y="2917825"/>
            <a:ext cx="1538287" cy="1616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5C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flatTx/>
          </a:bodyPr>
          <a:lstStyle/>
          <a:p>
            <a:pPr marL="182563" indent="-182563" algn="ctr"/>
            <a:r>
              <a:rPr lang="en-GB"/>
              <a:t>BRREG.NO</a:t>
            </a:r>
          </a:p>
          <a:p>
            <a:pPr marL="182563" indent="-182563" algn="ctr"/>
            <a:r>
              <a:rPr lang="en-GB"/>
              <a:t>Web and </a:t>
            </a:r>
            <a:br>
              <a:rPr lang="en-GB"/>
            </a:br>
            <a:r>
              <a:rPr lang="en-GB"/>
              <a:t>application-</a:t>
            </a:r>
            <a:br>
              <a:rPr lang="en-GB"/>
            </a:br>
            <a:r>
              <a:rPr lang="en-GB"/>
              <a:t>server</a:t>
            </a:r>
          </a:p>
        </p:txBody>
      </p:sp>
      <p:sp>
        <p:nvSpPr>
          <p:cNvPr id="6206" name="Text Box 107"/>
          <p:cNvSpPr txBox="1">
            <a:spLocks noChangeArrowheads="1"/>
          </p:cNvSpPr>
          <p:nvPr/>
        </p:nvSpPr>
        <p:spPr bwMode="auto">
          <a:xfrm>
            <a:off x="0" y="1808163"/>
            <a:ext cx="146367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82563" indent="-182563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/>
              <a:t>National </a:t>
            </a:r>
          </a:p>
          <a:p>
            <a:r>
              <a:rPr lang="nb-NO"/>
              <a:t>master data</a:t>
            </a:r>
          </a:p>
        </p:txBody>
      </p:sp>
    </p:spTree>
    <p:extLst>
      <p:ext uri="{BB962C8B-B14F-4D97-AF65-F5344CB8AC3E}">
        <p14:creationId xmlns:p14="http://schemas.microsoft.com/office/powerpoint/2010/main" val="61663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7CF70-889B-4F91-83F4-004078FC6BB8}" type="slidenum">
              <a:rPr lang="en-GB" altLang="ja-JP" smtClean="0"/>
              <a:pPr/>
              <a:t>12</a:t>
            </a:fld>
            <a:endParaRPr lang="en-GB" altLang="ja-JP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323528"/>
            <a:ext cx="5372100" cy="955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475656" y="-1"/>
            <a:ext cx="8237562" cy="7743825"/>
            <a:chOff x="1475656" y="-1"/>
            <a:chExt cx="8237562" cy="77438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-1"/>
              <a:ext cx="5429250" cy="774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 bwMode="auto">
            <a:xfrm flipV="1">
              <a:off x="1475656" y="2204864"/>
              <a:ext cx="3096344" cy="252028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108520" y="188640"/>
            <a:ext cx="9821738" cy="122413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57600" tIns="0" rIns="576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en-GB" sz="3600" dirty="0" smtClean="0">
                <a:latin typeface="Tahoma" pitchFamily="34" charset="0"/>
              </a:rPr>
              <a:t>3. SERES </a:t>
            </a:r>
            <a:r>
              <a:rPr lang="en-GB" sz="3600" dirty="0">
                <a:latin typeface="Tahoma" pitchFamily="34" charset="0"/>
              </a:rPr>
              <a:t>RDF, Norwegian Semantic Repository of Electronic Services (★★★★)</a:t>
            </a:r>
          </a:p>
        </p:txBody>
      </p:sp>
    </p:spTree>
    <p:extLst>
      <p:ext uri="{BB962C8B-B14F-4D97-AF65-F5344CB8AC3E}">
        <p14:creationId xmlns:p14="http://schemas.microsoft.com/office/powerpoint/2010/main" val="28747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2B8C2-0632-4502-ACD0-CAFB86998C13}" type="slidenum">
              <a:rPr lang="en-GB" altLang="ja-JP" smtClean="0"/>
              <a:pPr/>
              <a:t>13</a:t>
            </a:fld>
            <a:endParaRPr lang="en-GB" altLang="ja-JP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36512" y="-459432"/>
            <a:ext cx="918051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endParaRPr lang="en-US" dirty="0" smtClean="0">
              <a:latin typeface="Tahoma" pitchFamily="34" charset="0"/>
            </a:endParaRPr>
          </a:p>
          <a:p>
            <a:pPr lvl="1"/>
            <a:r>
              <a:rPr lang="en-US" dirty="0" smtClean="0">
                <a:latin typeface="Tahoma" pitchFamily="34" charset="0"/>
              </a:rPr>
              <a:t>4  RLE data linked to SERES metadata (★★★★★)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922" y="467380"/>
            <a:ext cx="626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data from the Labor party in </a:t>
            </a:r>
            <a:r>
              <a:rPr lang="en-US" dirty="0" err="1" smtClean="0"/>
              <a:t>Akershus</a:t>
            </a:r>
            <a:r>
              <a:rPr lang="en-US" dirty="0" smtClean="0"/>
              <a:t> municipality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908" y="812899"/>
            <a:ext cx="9478094" cy="628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475656" y="6381328"/>
            <a:ext cx="2520280" cy="4766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2B8C2-0632-4502-ACD0-CAFB86998C13}" type="slidenum">
              <a:rPr lang="en-GB" altLang="ja-JP" smtClean="0"/>
              <a:pPr/>
              <a:t>14</a:t>
            </a:fld>
            <a:endParaRPr lang="en-GB" altLang="ja-JP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836712"/>
            <a:ext cx="927518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7544" y="332656"/>
            <a:ext cx="8839200" cy="7508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dirty="0" smtClean="0"/>
              <a:t>Akershus </a:t>
            </a:r>
            <a:r>
              <a:rPr lang="nb-NO" dirty="0" err="1" smtClean="0"/>
              <a:t>Labor</a:t>
            </a:r>
            <a:r>
              <a:rPr lang="nb-NO" dirty="0" smtClean="0"/>
              <a:t> Party</a:t>
            </a:r>
            <a:endParaRPr lang="nb-NO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825" y="-27384"/>
            <a:ext cx="9180512" cy="6514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en-GB" dirty="0" smtClean="0">
                <a:latin typeface="Tahoma" pitchFamily="34" charset="0"/>
              </a:rPr>
              <a:t>4  </a:t>
            </a:r>
            <a:r>
              <a:rPr lang="pt-BR" dirty="0">
                <a:latin typeface="Tahoma" pitchFamily="34" charset="0"/>
              </a:rPr>
              <a:t>RLE data </a:t>
            </a:r>
            <a:r>
              <a:rPr lang="pt-BR" dirty="0" err="1">
                <a:latin typeface="Tahoma" pitchFamily="34" charset="0"/>
              </a:rPr>
              <a:t>linked</a:t>
            </a:r>
            <a:r>
              <a:rPr lang="pt-BR" dirty="0">
                <a:latin typeface="Tahoma" pitchFamily="34" charset="0"/>
              </a:rPr>
              <a:t> </a:t>
            </a:r>
            <a:r>
              <a:rPr lang="pt-BR" dirty="0" err="1">
                <a:latin typeface="Tahoma" pitchFamily="34" charset="0"/>
              </a:rPr>
              <a:t>to</a:t>
            </a:r>
            <a:r>
              <a:rPr lang="pt-BR" dirty="0">
                <a:latin typeface="Tahoma" pitchFamily="34" charset="0"/>
              </a:rPr>
              <a:t> SERES </a:t>
            </a:r>
            <a:r>
              <a:rPr lang="pt-BR" dirty="0" err="1">
                <a:latin typeface="Tahoma" pitchFamily="34" charset="0"/>
              </a:rPr>
              <a:t>metadata</a:t>
            </a:r>
            <a:r>
              <a:rPr lang="pt-BR" dirty="0">
                <a:latin typeface="Tahoma" pitchFamily="34" charset="0"/>
              </a:rPr>
              <a:t> (★★★★★)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491248" y="4437112"/>
            <a:ext cx="2520280" cy="4766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1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2B8C2-0632-4502-ACD0-CAFB86998C13}" type="slidenum">
              <a:rPr lang="en-GB" altLang="ja-JP" smtClean="0"/>
              <a:pPr/>
              <a:t>15</a:t>
            </a:fld>
            <a:endParaRPr lang="en-GB" altLang="ja-JP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75" y="-1040731"/>
            <a:ext cx="7143737" cy="792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55328" y="1988840"/>
            <a:ext cx="22557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sz="2400" dirty="0" err="1" smtClean="0"/>
              <a:t>Search</a:t>
            </a:r>
            <a:r>
              <a:rPr lang="nb-NO" sz="2400" dirty="0" smtClean="0"/>
              <a:t> </a:t>
            </a:r>
            <a:r>
              <a:rPr lang="nb-NO" sz="2400" dirty="0" err="1" smtClean="0"/>
              <a:t>criteria</a:t>
            </a:r>
            <a:r>
              <a:rPr lang="nb-NO" sz="2400" dirty="0" smtClean="0"/>
              <a:t>:</a:t>
            </a:r>
            <a:endParaRPr lang="en-GB" sz="2400" dirty="0" smtClean="0"/>
          </a:p>
          <a:p>
            <a:pPr lvl="0"/>
            <a:r>
              <a:rPr lang="en-GB" sz="2400" dirty="0" smtClean="0"/>
              <a:t>Post number </a:t>
            </a:r>
          </a:p>
          <a:p>
            <a:pPr lvl="0"/>
            <a:r>
              <a:rPr lang="en-GB" sz="2400" dirty="0" smtClean="0"/>
              <a:t>= 1337</a:t>
            </a:r>
          </a:p>
          <a:p>
            <a:pPr lvl="0"/>
            <a:r>
              <a:rPr lang="nb-NO" sz="2400" dirty="0" smtClean="0"/>
              <a:t>SANDVIKA</a:t>
            </a:r>
            <a:endParaRPr lang="en-GB" sz="2400" dirty="0"/>
          </a:p>
        </p:txBody>
      </p:sp>
      <p:sp>
        <p:nvSpPr>
          <p:cNvPr id="5" name="Oval 4"/>
          <p:cNvSpPr/>
          <p:nvPr/>
        </p:nvSpPr>
        <p:spPr bwMode="auto">
          <a:xfrm>
            <a:off x="-252536" y="1556792"/>
            <a:ext cx="2520280" cy="2448272"/>
          </a:xfrm>
          <a:prstGeom prst="ellipse">
            <a:avLst/>
          </a:prstGeom>
          <a:noFill/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3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C7004-D4D1-41A1-8552-8F6533475018}" type="slidenum">
              <a:rPr lang="en-GB" altLang="ja-JP" smtClean="0"/>
              <a:pPr/>
              <a:t>16</a:t>
            </a:fld>
            <a:endParaRPr lang="en-GB" altLang="ja-JP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768" y="692696"/>
            <a:ext cx="12817424" cy="9420806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324544" y="-27384"/>
            <a:ext cx="9605863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57600" tIns="0" rIns="576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971550" lvl="1" indent="-514350">
              <a:buAutoNum type="arabicPlain" startAt="5"/>
            </a:pPr>
            <a:r>
              <a:rPr lang="en-GB" dirty="0" smtClean="0">
                <a:latin typeface="Tahoma" pitchFamily="34" charset="0"/>
              </a:rPr>
              <a:t>RLE </a:t>
            </a:r>
            <a:r>
              <a:rPr lang="en-GB" dirty="0">
                <a:latin typeface="Tahoma" pitchFamily="34" charset="0"/>
              </a:rPr>
              <a:t>and financial data with metadata (★★★★★) </a:t>
            </a:r>
            <a:endParaRPr lang="en-GB" dirty="0" smtClean="0">
              <a:latin typeface="Tahoma" pitchFamily="34" charset="0"/>
            </a:endParaRPr>
          </a:p>
          <a:p>
            <a:pPr marL="971550" lvl="1" indent="-514350">
              <a:buAutoNum type="arabicPlain" startAt="5"/>
            </a:pPr>
            <a:endParaRPr lang="en-GB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 bwMode="auto">
          <a:xfrm>
            <a:off x="7074390" y="1412776"/>
            <a:ext cx="2106121" cy="471739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4676423" y="1531676"/>
            <a:ext cx="2343849" cy="471739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2411760" y="1468051"/>
            <a:ext cx="2271841" cy="471739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0" y="1484784"/>
            <a:ext cx="2339751" cy="471739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Research question, repeated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52737"/>
            <a:ext cx="8839200" cy="2016224"/>
          </a:xfrm>
        </p:spPr>
        <p:txBody>
          <a:bodyPr/>
          <a:lstStyle/>
          <a:p>
            <a:r>
              <a:rPr lang="en-US" sz="2800" dirty="0" smtClean="0"/>
              <a:t>How can </a:t>
            </a:r>
            <a:r>
              <a:rPr lang="en-US" sz="2800" dirty="0"/>
              <a:t>Linked Open Data improve </a:t>
            </a:r>
            <a:r>
              <a:rPr lang="en-US" sz="2800" dirty="0" smtClean="0"/>
              <a:t>interoperability?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967089" y="6447568"/>
            <a:ext cx="360363" cy="107950"/>
          </a:xfrm>
        </p:spPr>
        <p:txBody>
          <a:bodyPr/>
          <a:lstStyle/>
          <a:p>
            <a:fld id="{BE77CF70-889B-4F91-83F4-004078FC6BB8}" type="slidenum">
              <a:rPr lang="en-GB" altLang="ja-JP" smtClean="0"/>
              <a:pPr/>
              <a:t>17</a:t>
            </a:fld>
            <a:endParaRPr lang="en-GB" altLang="ja-JP"/>
          </a:p>
        </p:txBody>
      </p:sp>
      <p:sp>
        <p:nvSpPr>
          <p:cNvPr id="5" name="TextBox 4"/>
          <p:cNvSpPr txBox="1"/>
          <p:nvPr/>
        </p:nvSpPr>
        <p:spPr>
          <a:xfrm>
            <a:off x="35496" y="2913618"/>
            <a:ext cx="17620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Interoperability </a:t>
            </a:r>
            <a:endParaRPr lang="en-US" dirty="0" smtClean="0"/>
          </a:p>
          <a:p>
            <a:r>
              <a:rPr lang="en-US" dirty="0" smtClean="0"/>
              <a:t>research </a:t>
            </a:r>
          </a:p>
          <a:p>
            <a:r>
              <a:rPr lang="en-US" dirty="0" smtClean="0"/>
              <a:t>and </a:t>
            </a:r>
            <a:r>
              <a:rPr lang="en-US" dirty="0"/>
              <a:t>electronic </a:t>
            </a:r>
            <a:endParaRPr lang="en-US" dirty="0" smtClean="0"/>
          </a:p>
          <a:p>
            <a:r>
              <a:rPr lang="en-US" dirty="0" smtClean="0"/>
              <a:t>government </a:t>
            </a:r>
          </a:p>
          <a:p>
            <a:r>
              <a:rPr lang="en-US" dirty="0" smtClean="0"/>
              <a:t>research </a:t>
            </a:r>
          </a:p>
          <a:p>
            <a:r>
              <a:rPr lang="en-US" dirty="0" smtClean="0"/>
              <a:t>points to: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444175" y="2755812"/>
            <a:ext cx="17491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Technical and </a:t>
            </a:r>
            <a:endParaRPr lang="en-US" dirty="0" smtClean="0"/>
          </a:p>
          <a:p>
            <a:r>
              <a:rPr lang="en-US" dirty="0" smtClean="0"/>
              <a:t>semantic </a:t>
            </a:r>
          </a:p>
          <a:p>
            <a:r>
              <a:rPr lang="en-US" dirty="0" smtClean="0"/>
              <a:t>interoperability </a:t>
            </a:r>
          </a:p>
          <a:p>
            <a:r>
              <a:rPr lang="en-US" dirty="0" smtClean="0"/>
              <a:t>as </a:t>
            </a:r>
            <a:r>
              <a:rPr lang="en-US" dirty="0"/>
              <a:t>two </a:t>
            </a:r>
            <a:endParaRPr lang="en-US" dirty="0" smtClean="0"/>
          </a:p>
          <a:p>
            <a:r>
              <a:rPr lang="en-US" dirty="0" smtClean="0"/>
              <a:t>important </a:t>
            </a:r>
          </a:p>
          <a:p>
            <a:r>
              <a:rPr lang="en-US" dirty="0" smtClean="0"/>
              <a:t>levels </a:t>
            </a:r>
            <a:r>
              <a:rPr lang="en-US" dirty="0"/>
              <a:t>of </a:t>
            </a:r>
            <a:endParaRPr lang="en-US" dirty="0" smtClean="0"/>
          </a:p>
          <a:p>
            <a:r>
              <a:rPr lang="en-US" dirty="0" smtClean="0"/>
              <a:t>interoperability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3078684"/>
            <a:ext cx="17235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Linked Open </a:t>
            </a:r>
            <a:endParaRPr lang="en-US" dirty="0" smtClean="0"/>
          </a:p>
          <a:p>
            <a:r>
              <a:rPr lang="en-US" dirty="0" smtClean="0"/>
              <a:t>Data influence </a:t>
            </a:r>
          </a:p>
          <a:p>
            <a:r>
              <a:rPr lang="en-US" dirty="0" smtClean="0"/>
              <a:t>technical </a:t>
            </a:r>
          </a:p>
          <a:p>
            <a:r>
              <a:rPr lang="en-US" dirty="0" smtClean="0"/>
              <a:t>and semantic </a:t>
            </a:r>
            <a:endParaRPr lang="en-US" dirty="0"/>
          </a:p>
          <a:p>
            <a:r>
              <a:rPr lang="en-US" dirty="0" smtClean="0"/>
              <a:t>interoperability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074391" y="3344650"/>
            <a:ext cx="1826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Make some </a:t>
            </a:r>
          </a:p>
          <a:p>
            <a:r>
              <a:rPr lang="en-US" dirty="0" smtClean="0"/>
              <a:t>pilots and</a:t>
            </a:r>
          </a:p>
          <a:p>
            <a:r>
              <a:rPr lang="en-US" dirty="0"/>
              <a:t>m</a:t>
            </a:r>
            <a:r>
              <a:rPr lang="en-US" dirty="0" smtClean="0"/>
              <a:t>easure results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6931274" y="2738245"/>
            <a:ext cx="1971328" cy="2304255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6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Measuring the pilots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87921"/>
            <a:ext cx="8839200" cy="4905375"/>
          </a:xfrm>
        </p:spPr>
        <p:txBody>
          <a:bodyPr/>
          <a:lstStyle/>
          <a:p>
            <a:pPr marL="342900" lvl="0" indent="-342900">
              <a:buFont typeface="+mj-lt"/>
              <a:buAutoNum type="alphaUcPeriod"/>
            </a:pPr>
            <a:r>
              <a:rPr lang="en-US" dirty="0" smtClean="0"/>
              <a:t>Cost reduction in establishing IT-solutions dependent on several external information sources. </a:t>
            </a:r>
          </a:p>
          <a:p>
            <a:pPr marL="512763" lvl="1" indent="-342900"/>
            <a:r>
              <a:rPr lang="en-US" b="1" dirty="0" smtClean="0"/>
              <a:t>Score: Medium.</a:t>
            </a:r>
          </a:p>
          <a:p>
            <a:pPr marL="512763" lvl="1" indent="-342900"/>
            <a:r>
              <a:rPr lang="en-US" sz="1200" dirty="0" smtClean="0"/>
              <a:t>No comparable financial figures exist to conclude if semantic technology actually reduces costs in establishing IT-solutions. But the experience from making the pilots is valuable proof of concepts which can be used to argue for improvements. 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dirty="0" smtClean="0"/>
              <a:t>Effort needed in order to understand external data, build trust in them, and risk management of external data. </a:t>
            </a:r>
          </a:p>
          <a:p>
            <a:pPr marL="512763" lvl="1" indent="-342900"/>
            <a:r>
              <a:rPr lang="en-US" b="1" dirty="0" smtClean="0"/>
              <a:t>Score: Good</a:t>
            </a:r>
          </a:p>
          <a:p>
            <a:pPr marL="512763" lvl="1" indent="-342900"/>
            <a:r>
              <a:rPr lang="en-US" sz="1200" dirty="0" smtClean="0"/>
              <a:t>The lack of provenance data and data quality indicators is challenging both from a semantic, a trust and a risk perspective. The score is set to be good even if a relevant business risk assessment has not been performed.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Ability for IT systems to change.</a:t>
            </a:r>
          </a:p>
          <a:p>
            <a:pPr marL="512763" lvl="1" indent="-342900"/>
            <a:r>
              <a:rPr lang="en-US" b="1" dirty="0" smtClean="0"/>
              <a:t>Score: Do not have observations to conclude on this indicator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US" dirty="0" smtClean="0"/>
              <a:t>Re-use of data.</a:t>
            </a:r>
          </a:p>
          <a:p>
            <a:pPr marL="512763" lvl="1" indent="-342900"/>
            <a:r>
              <a:rPr lang="en-US" b="1" dirty="0" smtClean="0"/>
              <a:t>Score: Good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pPr marL="512763" lvl="1" indent="-342900"/>
            <a:endParaRPr lang="en-US" dirty="0" smtClean="0"/>
          </a:p>
          <a:p>
            <a:pPr marL="342900" lvl="0" indent="-342900">
              <a:buFont typeface="+mj-lt"/>
              <a:buAutoNum type="alphaU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C7004-D4D1-41A1-8552-8F6533475018}" type="slidenum">
              <a:rPr lang="en-GB" altLang="ja-JP" smtClean="0"/>
              <a:pPr/>
              <a:t>18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61326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Discussion, </a:t>
            </a:r>
            <a:r>
              <a:rPr lang="en-GB" sz="3600" dirty="0"/>
              <a:t>Seeing is </a:t>
            </a:r>
            <a:r>
              <a:rPr lang="en-GB" sz="3600" dirty="0" smtClean="0"/>
              <a:t>believing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80728"/>
            <a:ext cx="8839200" cy="4905375"/>
          </a:xfrm>
        </p:spPr>
        <p:txBody>
          <a:bodyPr/>
          <a:lstStyle/>
          <a:p>
            <a:pPr marL="342900" indent="-342900"/>
            <a:r>
              <a:rPr lang="en-GB" sz="2400" dirty="0" smtClean="0"/>
              <a:t>New usages </a:t>
            </a:r>
            <a:r>
              <a:rPr lang="en-GB" sz="2400" dirty="0"/>
              <a:t>pop up when the costs of data drop to zero. </a:t>
            </a:r>
            <a:endParaRPr lang="en-GB" sz="2400" dirty="0" smtClean="0"/>
          </a:p>
          <a:p>
            <a:pPr marL="342900" indent="-342900"/>
            <a:r>
              <a:rPr lang="en-GB" sz="2400" dirty="0" smtClean="0"/>
              <a:t>Important drivers </a:t>
            </a:r>
            <a:r>
              <a:rPr lang="en-GB" sz="2400" dirty="0"/>
              <a:t>for increased use of data are </a:t>
            </a:r>
            <a:endParaRPr lang="en-GB" sz="2400" dirty="0" smtClean="0"/>
          </a:p>
          <a:p>
            <a:pPr marL="512763" lvl="1" indent="-342900"/>
            <a:r>
              <a:rPr lang="en-GB" sz="2000" dirty="0" smtClean="0"/>
              <a:t>reduced </a:t>
            </a:r>
            <a:r>
              <a:rPr lang="en-GB" sz="2000" dirty="0"/>
              <a:t>effort to make usage technically </a:t>
            </a:r>
            <a:r>
              <a:rPr lang="en-GB" sz="2000" dirty="0" smtClean="0"/>
              <a:t>possible</a:t>
            </a:r>
          </a:p>
          <a:p>
            <a:pPr marL="512763" lvl="1" indent="-342900"/>
            <a:r>
              <a:rPr lang="en-GB" sz="2000" dirty="0" smtClean="0"/>
              <a:t>reduced </a:t>
            </a:r>
            <a:r>
              <a:rPr lang="en-GB" sz="2000" dirty="0"/>
              <a:t>effort to understand </a:t>
            </a:r>
            <a:r>
              <a:rPr lang="en-GB" sz="2000" dirty="0" smtClean="0"/>
              <a:t>data</a:t>
            </a:r>
          </a:p>
          <a:p>
            <a:pPr marL="512763" lvl="1" indent="-342900"/>
            <a:r>
              <a:rPr lang="en-GB" sz="2000" dirty="0" smtClean="0"/>
              <a:t>offerings </a:t>
            </a:r>
            <a:r>
              <a:rPr lang="en-GB" sz="2000" dirty="0"/>
              <a:t>of free online tools to merge and play with </a:t>
            </a:r>
            <a:r>
              <a:rPr lang="en-GB" sz="2000" dirty="0" smtClean="0"/>
              <a:t>data/</a:t>
            </a:r>
            <a:br>
              <a:rPr lang="en-GB" sz="2000" dirty="0" smtClean="0"/>
            </a:br>
            <a:r>
              <a:rPr lang="en-GB" sz="2000" dirty="0" smtClean="0"/>
              <a:t>“</a:t>
            </a:r>
            <a:r>
              <a:rPr lang="en-GB" sz="2000" dirty="0"/>
              <a:t>dashboards </a:t>
            </a:r>
            <a:r>
              <a:rPr lang="en-GB" sz="2000" dirty="0" smtClean="0"/>
              <a:t> for data manipulating”</a:t>
            </a:r>
          </a:p>
          <a:p>
            <a:r>
              <a:rPr lang="en-GB" sz="2400" dirty="0" smtClean="0"/>
              <a:t>Interesting discussions with data owners and users on topics like:</a:t>
            </a:r>
          </a:p>
          <a:p>
            <a:pPr lvl="1"/>
            <a:r>
              <a:rPr lang="en-GB" sz="2000" dirty="0" smtClean="0"/>
              <a:t>Data </a:t>
            </a:r>
            <a:r>
              <a:rPr lang="en-GB" sz="2000" dirty="0"/>
              <a:t>quality </a:t>
            </a:r>
            <a:r>
              <a:rPr lang="en-GB" sz="2000" dirty="0" smtClean="0"/>
              <a:t>and trust </a:t>
            </a:r>
            <a:r>
              <a:rPr lang="en-GB" sz="2000" dirty="0"/>
              <a:t>issues when merging </a:t>
            </a:r>
            <a:r>
              <a:rPr lang="en-GB" sz="2000" dirty="0" smtClean="0"/>
              <a:t>data.</a:t>
            </a:r>
          </a:p>
          <a:p>
            <a:pPr lvl="1"/>
            <a:r>
              <a:rPr lang="en-GB" sz="2000" dirty="0" smtClean="0"/>
              <a:t>What </a:t>
            </a:r>
            <a:r>
              <a:rPr lang="en-GB" sz="2000" dirty="0"/>
              <a:t>are the possible </a:t>
            </a:r>
            <a:r>
              <a:rPr lang="en-GB" sz="2000" dirty="0" smtClean="0"/>
              <a:t>Linked open data </a:t>
            </a:r>
            <a:r>
              <a:rPr lang="en-GB" sz="2000" dirty="0"/>
              <a:t>business </a:t>
            </a:r>
            <a:r>
              <a:rPr lang="en-GB" sz="2000" dirty="0" smtClean="0"/>
              <a:t>models </a:t>
            </a:r>
          </a:p>
          <a:p>
            <a:pPr lvl="1"/>
            <a:r>
              <a:rPr lang="en-GB" sz="2000" dirty="0" smtClean="0"/>
              <a:t>How to </a:t>
            </a:r>
            <a:r>
              <a:rPr lang="en-GB" sz="2000" dirty="0"/>
              <a:t>measure the national economic impact of </a:t>
            </a:r>
            <a:r>
              <a:rPr lang="en-GB" sz="2000" dirty="0" smtClean="0"/>
              <a:t>Linked open data</a:t>
            </a:r>
          </a:p>
          <a:p>
            <a:pPr lvl="1"/>
            <a:r>
              <a:rPr lang="en-GB" sz="2000" dirty="0" smtClean="0"/>
              <a:t>How </a:t>
            </a:r>
            <a:r>
              <a:rPr lang="en-GB" sz="2000" dirty="0"/>
              <a:t>to regulate intellectual property </a:t>
            </a:r>
            <a:r>
              <a:rPr lang="en-GB" sz="2000" dirty="0" smtClean="0"/>
              <a:t>rights</a:t>
            </a:r>
          </a:p>
          <a:p>
            <a:pPr lvl="1"/>
            <a:r>
              <a:rPr lang="en-GB" sz="2000" dirty="0" smtClean="0"/>
              <a:t>How </a:t>
            </a:r>
            <a:r>
              <a:rPr lang="en-GB" sz="2000" dirty="0"/>
              <a:t>to handle privacy issues when anyone can merge open </a:t>
            </a:r>
            <a:r>
              <a:rPr lang="en-GB" sz="2000" dirty="0" smtClean="0"/>
              <a:t>data</a:t>
            </a:r>
          </a:p>
          <a:p>
            <a:pPr lvl="1"/>
            <a:r>
              <a:rPr lang="en-GB" sz="2000" dirty="0" smtClean="0"/>
              <a:t>…...</a:t>
            </a:r>
            <a:endParaRPr lang="en-US" sz="2000" dirty="0" smtClean="0"/>
          </a:p>
          <a:p>
            <a:pPr marL="512763" lvl="1" indent="-342900"/>
            <a:endParaRPr lang="en-US" sz="2000" dirty="0" smtClean="0"/>
          </a:p>
          <a:p>
            <a:pPr marL="342900" lvl="0" indent="-342900">
              <a:buFont typeface="+mj-lt"/>
              <a:buAutoNum type="alphaUcPeriod"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C7004-D4D1-41A1-8552-8F6533475018}" type="slidenum">
              <a:rPr lang="en-GB" altLang="ja-JP" smtClean="0"/>
              <a:pPr/>
              <a:t>19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810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noProof="0" smtClean="0"/>
              <a:t>Agenda</a:t>
            </a:r>
            <a:endParaRPr lang="en-GB" sz="4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52736"/>
            <a:ext cx="8839200" cy="4905375"/>
          </a:xfrm>
        </p:spPr>
        <p:txBody>
          <a:bodyPr/>
          <a:lstStyle/>
          <a:p>
            <a:pPr lvl="0"/>
            <a:r>
              <a:rPr lang="en-US" sz="2800" noProof="0" dirty="0" smtClean="0"/>
              <a:t>Introduction</a:t>
            </a:r>
          </a:p>
          <a:p>
            <a:pPr lvl="1"/>
            <a:r>
              <a:rPr lang="en-US" sz="2400" dirty="0" smtClean="0"/>
              <a:t>Context</a:t>
            </a:r>
          </a:p>
          <a:p>
            <a:pPr lvl="1"/>
            <a:r>
              <a:rPr lang="en-US" sz="2400" noProof="0" dirty="0" smtClean="0"/>
              <a:t>Motivation</a:t>
            </a:r>
          </a:p>
          <a:p>
            <a:pPr lvl="1"/>
            <a:r>
              <a:rPr lang="en-US" sz="2400" noProof="0" dirty="0" smtClean="0"/>
              <a:t>Terms</a:t>
            </a:r>
          </a:p>
          <a:p>
            <a:pPr lvl="1"/>
            <a:r>
              <a:rPr lang="en-US" sz="2400" dirty="0" smtClean="0"/>
              <a:t>Research question</a:t>
            </a:r>
            <a:endParaRPr lang="en-US" sz="2400" noProof="0" dirty="0" smtClean="0"/>
          </a:p>
          <a:p>
            <a:pPr lvl="0"/>
            <a:r>
              <a:rPr lang="en-US" sz="2800" noProof="0" dirty="0" smtClean="0"/>
              <a:t>The Linked Open Data pilots </a:t>
            </a:r>
          </a:p>
          <a:p>
            <a:pPr lvl="0"/>
            <a:r>
              <a:rPr lang="en-US" sz="2800" dirty="0" smtClean="0"/>
              <a:t>Measuring the results</a:t>
            </a:r>
          </a:p>
          <a:p>
            <a:pPr lvl="0"/>
            <a:r>
              <a:rPr lang="en-US" sz="2800" noProof="0" dirty="0" smtClean="0"/>
              <a:t>Discussion and conclusion</a:t>
            </a:r>
            <a:endParaRPr lang="en-US" sz="28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7CF70-889B-4F91-83F4-004078FC6BB8}" type="slidenum">
              <a:rPr lang="en-GB" altLang="ja-JP" smtClean="0"/>
              <a:pPr/>
              <a:t>2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0009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Conclusion, the academic version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87921"/>
            <a:ext cx="8839200" cy="4905375"/>
          </a:xfrm>
        </p:spPr>
        <p:txBody>
          <a:bodyPr/>
          <a:lstStyle/>
          <a:p>
            <a:pPr marL="342900" indent="-342900"/>
            <a:endParaRPr lang="en-US" dirty="0" smtClean="0"/>
          </a:p>
          <a:p>
            <a:pPr marL="512763" lvl="1" indent="-342900"/>
            <a:endParaRPr lang="en-US" dirty="0" smtClean="0"/>
          </a:p>
          <a:p>
            <a:pPr marL="342900" lvl="0" indent="-342900">
              <a:buFont typeface="+mj-lt"/>
              <a:buAutoNum type="alphaU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C7004-D4D1-41A1-8552-8F6533475018}" type="slidenum">
              <a:rPr lang="en-GB" altLang="ja-JP" smtClean="0"/>
              <a:pPr/>
              <a:t>20</a:t>
            </a:fld>
            <a:endParaRPr lang="en-GB" altLang="ja-JP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24744"/>
            <a:ext cx="8839200" cy="4905375"/>
          </a:xfrm>
        </p:spPr>
        <p:txBody>
          <a:bodyPr/>
          <a:lstStyle/>
          <a:p>
            <a:r>
              <a:rPr lang="en-GB" sz="3200" dirty="0" smtClean="0"/>
              <a:t>Interoperability maturity </a:t>
            </a:r>
            <a:r>
              <a:rPr lang="en-GB" sz="3200" dirty="0"/>
              <a:t>is a prerequisite for good electronic collaboration and eGovernment </a:t>
            </a:r>
            <a:r>
              <a:rPr lang="en-GB" sz="3200" dirty="0" smtClean="0"/>
              <a:t>services [22] and </a:t>
            </a:r>
            <a:r>
              <a:rPr lang="en-US" sz="3200" dirty="0" smtClean="0"/>
              <a:t>Linked open data and the 5 star scheme seem to improve interoperability at both technical and semantic levels.</a:t>
            </a:r>
          </a:p>
          <a:p>
            <a:endParaRPr lang="en-US" sz="3200" dirty="0"/>
          </a:p>
          <a:p>
            <a:r>
              <a:rPr lang="en-US" sz="3200" dirty="0"/>
              <a:t>The technical part of linked open data is quite mature</a:t>
            </a:r>
          </a:p>
          <a:p>
            <a:endParaRPr lang="en-US" sz="3200" dirty="0" smtClean="0"/>
          </a:p>
          <a:p>
            <a:pPr marL="342900" lvl="0" indent="-342900">
              <a:buFont typeface="+mj-lt"/>
              <a:buAutoNum type="alphaUcPeriod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033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1848"/>
            <a:ext cx="8839200" cy="750888"/>
          </a:xfrm>
        </p:spPr>
        <p:txBody>
          <a:bodyPr/>
          <a:lstStyle/>
          <a:p>
            <a:r>
              <a:rPr lang="en-US" sz="3600" dirty="0" smtClean="0"/>
              <a:t>Applied research: </a:t>
            </a:r>
            <a:br>
              <a:rPr lang="en-US" sz="3600" dirty="0" smtClean="0"/>
            </a:br>
            <a:r>
              <a:rPr lang="en-US" sz="3600" dirty="0" smtClean="0"/>
              <a:t>The Business impact conclusion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87921"/>
            <a:ext cx="8839200" cy="4905375"/>
          </a:xfrm>
        </p:spPr>
        <p:txBody>
          <a:bodyPr/>
          <a:lstStyle/>
          <a:p>
            <a:pPr marL="342900" indent="-342900"/>
            <a:endParaRPr lang="en-US" dirty="0" smtClean="0"/>
          </a:p>
          <a:p>
            <a:pPr marL="512763" lvl="1" indent="-342900"/>
            <a:endParaRPr lang="en-US" dirty="0" smtClean="0"/>
          </a:p>
          <a:p>
            <a:pPr marL="342900" lvl="0" indent="-342900">
              <a:buFont typeface="+mj-lt"/>
              <a:buAutoNum type="alphaU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24744"/>
            <a:ext cx="8839200" cy="4905375"/>
          </a:xfrm>
        </p:spPr>
        <p:txBody>
          <a:bodyPr/>
          <a:lstStyle/>
          <a:p>
            <a:r>
              <a:rPr lang="en-US" sz="2400" dirty="0" smtClean="0"/>
              <a:t>We have had great fun playing with new technologies 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 </a:t>
            </a:r>
            <a:r>
              <a:rPr lang="en-US" sz="2200" dirty="0" smtClean="0"/>
              <a:t>Happy employees</a:t>
            </a:r>
          </a:p>
          <a:p>
            <a:r>
              <a:rPr lang="en-US" sz="2400" dirty="0" smtClean="0"/>
              <a:t>Organizational, political, semantic and juridical interoperability issues seams to hinder interoperability maturity much more than technical issues</a:t>
            </a:r>
            <a:r>
              <a:rPr lang="en-US" sz="2400" dirty="0"/>
              <a:t> 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 Need for more consultancy services</a:t>
            </a:r>
          </a:p>
          <a:p>
            <a:pPr marL="0" lv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67544" y="3933056"/>
            <a:ext cx="8308032" cy="2160240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June 2012: </a:t>
            </a:r>
            <a:endParaRPr lang="en-US" sz="3200" dirty="0" smtClean="0"/>
          </a:p>
          <a:p>
            <a:pPr algn="ctr"/>
            <a:r>
              <a:rPr lang="en-US" sz="3200" dirty="0" smtClean="0"/>
              <a:t>Semicolon partners </a:t>
            </a:r>
            <a:r>
              <a:rPr lang="en-US" sz="3200" dirty="0"/>
              <a:t>won a 65 million dollar </a:t>
            </a:r>
            <a:endParaRPr lang="en-US" sz="3200" dirty="0" smtClean="0"/>
          </a:p>
          <a:p>
            <a:pPr algn="ctr"/>
            <a:r>
              <a:rPr lang="en-US" sz="3200" dirty="0" smtClean="0"/>
              <a:t>software </a:t>
            </a:r>
            <a:r>
              <a:rPr lang="en-US" sz="3200" dirty="0"/>
              <a:t>contract </a:t>
            </a:r>
            <a:r>
              <a:rPr lang="en-US" sz="3200" dirty="0" smtClean="0"/>
              <a:t>using</a:t>
            </a:r>
          </a:p>
          <a:p>
            <a:pPr algn="ctr"/>
            <a:r>
              <a:rPr lang="en-US" sz="3200" dirty="0" smtClean="0"/>
              <a:t>the </a:t>
            </a:r>
            <a:r>
              <a:rPr lang="en-US" sz="3200" dirty="0"/>
              <a:t>pilots as prof of </a:t>
            </a:r>
            <a:r>
              <a:rPr lang="en-US" sz="3200" dirty="0" smtClean="0"/>
              <a:t>concept</a:t>
            </a:r>
            <a:endParaRPr lang="en-US" sz="32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188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lowchart: Process 49"/>
          <p:cNvSpPr/>
          <p:nvPr/>
        </p:nvSpPr>
        <p:spPr>
          <a:xfrm>
            <a:off x="5148064" y="2420888"/>
            <a:ext cx="2275267" cy="1872208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Architechture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814961" y="6616700"/>
            <a:ext cx="360363" cy="107950"/>
          </a:xfrm>
        </p:spPr>
        <p:txBody>
          <a:bodyPr/>
          <a:lstStyle/>
          <a:p>
            <a:fld id="{81FC7004-D4D1-41A1-8552-8F6533475018}" type="slidenum">
              <a:rPr lang="en-US" altLang="ja-JP" smtClean="0"/>
              <a:pPr/>
              <a:t>22</a:t>
            </a:fld>
            <a:endParaRPr lang="en-US" altLang="ja-JP"/>
          </a:p>
        </p:txBody>
      </p:sp>
      <p:sp>
        <p:nvSpPr>
          <p:cNvPr id="7" name="Flowchart: Magnetic Disk 6"/>
          <p:cNvSpPr/>
          <p:nvPr/>
        </p:nvSpPr>
        <p:spPr>
          <a:xfrm>
            <a:off x="2276500" y="1180129"/>
            <a:ext cx="1600200" cy="976218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accent1">
                    <a:lumMod val="75000"/>
                  </a:schemeClr>
                </a:solidFill>
              </a:rPr>
              <a:t>RLE data</a:t>
            </a:r>
            <a:endParaRPr lang="en-US" sz="1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3795436" y="2624215"/>
            <a:ext cx="914400" cy="609600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accent1">
                    <a:lumMod val="75000"/>
                  </a:schemeClr>
                </a:solidFill>
              </a:rPr>
              <a:t>Grunndata</a:t>
            </a:r>
            <a:endParaRPr lang="en-US" sz="1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Flowchart: Document 8"/>
          <p:cNvSpPr/>
          <p:nvPr/>
        </p:nvSpPr>
        <p:spPr>
          <a:xfrm>
            <a:off x="2614336" y="2630509"/>
            <a:ext cx="914400" cy="609600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accent1">
                    <a:lumMod val="75000"/>
                  </a:schemeClr>
                </a:solidFill>
              </a:rPr>
              <a:t>Roller</a:t>
            </a:r>
            <a:endParaRPr lang="en-US" sz="1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1357036" y="2630509"/>
            <a:ext cx="914400" cy="609600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accent1">
                    <a:lumMod val="75000"/>
                  </a:schemeClr>
                </a:solidFill>
              </a:rPr>
              <a:t>Antall ansatte</a:t>
            </a:r>
            <a:endParaRPr lang="en-US" sz="1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5293112" y="2559221"/>
            <a:ext cx="1981200" cy="827658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ELDA – </a:t>
            </a:r>
          </a:p>
          <a:p>
            <a:pPr algn="ctr"/>
            <a:r>
              <a:rPr lang="en-US" sz="1600" smtClean="0"/>
              <a:t>Linked Data API </a:t>
            </a:r>
            <a:endParaRPr lang="en-US" sz="1600"/>
          </a:p>
        </p:txBody>
      </p:sp>
      <p:sp>
        <p:nvSpPr>
          <p:cNvPr id="12" name="Flowchart: Process 11"/>
          <p:cNvSpPr/>
          <p:nvPr/>
        </p:nvSpPr>
        <p:spPr>
          <a:xfrm>
            <a:off x="5293112" y="3429000"/>
            <a:ext cx="1981200" cy="771361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Sgvizler –</a:t>
            </a:r>
          </a:p>
          <a:p>
            <a:pPr algn="ctr"/>
            <a:r>
              <a:rPr lang="en-US" sz="1600" smtClean="0"/>
              <a:t> visualisering (Javascript)</a:t>
            </a:r>
            <a:endParaRPr lang="en-US" sz="1600"/>
          </a:p>
        </p:txBody>
      </p:sp>
      <p:sp>
        <p:nvSpPr>
          <p:cNvPr id="13" name="Flowchart: Magnetic Disk 12"/>
          <p:cNvSpPr/>
          <p:nvPr/>
        </p:nvSpPr>
        <p:spPr>
          <a:xfrm>
            <a:off x="1962200" y="5013920"/>
            <a:ext cx="2249760" cy="1079376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TDB –</a:t>
            </a:r>
          </a:p>
          <a:p>
            <a:pPr algn="ctr"/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Triple store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5378508" y="5025810"/>
            <a:ext cx="1828800" cy="1020749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Fuseki – </a:t>
            </a:r>
          </a:p>
          <a:p>
            <a:pPr algn="ctr"/>
            <a:r>
              <a:rPr lang="en-US" sz="1600" smtClean="0"/>
              <a:t>SPARQL Server</a:t>
            </a:r>
            <a:endParaRPr lang="en-US" sz="1600"/>
          </a:p>
        </p:txBody>
      </p:sp>
      <p:sp>
        <p:nvSpPr>
          <p:cNvPr id="15" name="Rectangle 14"/>
          <p:cNvSpPr/>
          <p:nvPr/>
        </p:nvSpPr>
        <p:spPr>
          <a:xfrm>
            <a:off x="2614336" y="3691015"/>
            <a:ext cx="914400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Rådata</a:t>
            </a:r>
            <a:r>
              <a:rPr lang="en-US" smtClean="0"/>
              <a:t> -&gt; RDF</a:t>
            </a:r>
            <a:endParaRPr lang="en-US"/>
          </a:p>
        </p:txBody>
      </p:sp>
      <p:cxnSp>
        <p:nvCxnSpPr>
          <p:cNvPr id="16" name="Straight Arrow Connector 15"/>
          <p:cNvCxnSpPr>
            <a:stCxn id="7" idx="3"/>
            <a:endCxn id="10" idx="0"/>
          </p:cNvCxnSpPr>
          <p:nvPr/>
        </p:nvCxnSpPr>
        <p:spPr>
          <a:xfrm flipH="1">
            <a:off x="1814236" y="2156347"/>
            <a:ext cx="1262364" cy="474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9" idx="0"/>
          </p:cNvCxnSpPr>
          <p:nvPr/>
        </p:nvCxnSpPr>
        <p:spPr>
          <a:xfrm flipH="1">
            <a:off x="3071536" y="2156347"/>
            <a:ext cx="5064" cy="474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  <a:endCxn id="8" idx="0"/>
          </p:cNvCxnSpPr>
          <p:nvPr/>
        </p:nvCxnSpPr>
        <p:spPr>
          <a:xfrm>
            <a:off x="3076600" y="2156347"/>
            <a:ext cx="1176036" cy="467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5" idx="0"/>
          </p:cNvCxnSpPr>
          <p:nvPr/>
        </p:nvCxnSpPr>
        <p:spPr>
          <a:xfrm>
            <a:off x="3071536" y="3199808"/>
            <a:ext cx="0" cy="4912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2"/>
            <a:endCxn id="13" idx="1"/>
          </p:cNvCxnSpPr>
          <p:nvPr/>
        </p:nvCxnSpPr>
        <p:spPr>
          <a:xfrm>
            <a:off x="3071536" y="4605415"/>
            <a:ext cx="15544" cy="408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4"/>
            <a:endCxn id="14" idx="1"/>
          </p:cNvCxnSpPr>
          <p:nvPr/>
        </p:nvCxnSpPr>
        <p:spPr>
          <a:xfrm flipV="1">
            <a:off x="4211960" y="5536185"/>
            <a:ext cx="1166548" cy="174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0"/>
            <a:endCxn id="50" idx="2"/>
          </p:cNvCxnSpPr>
          <p:nvPr/>
        </p:nvCxnSpPr>
        <p:spPr>
          <a:xfrm flipH="1" flipV="1">
            <a:off x="6285698" y="4293096"/>
            <a:ext cx="7210" cy="732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509212" y="1040099"/>
            <a:ext cx="3009900" cy="102074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Flowchart: Document 24"/>
          <p:cNvSpPr/>
          <p:nvPr/>
        </p:nvSpPr>
        <p:spPr>
          <a:xfrm>
            <a:off x="5638984" y="1573145"/>
            <a:ext cx="587071" cy="352375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accent1">
                    <a:lumMod val="75000"/>
                  </a:schemeClr>
                </a:solidFill>
              </a:rPr>
              <a:t>RDF</a:t>
            </a:r>
            <a:endParaRPr lang="en-US" sz="1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Flowchart: Document 25"/>
          <p:cNvSpPr/>
          <p:nvPr/>
        </p:nvSpPr>
        <p:spPr>
          <a:xfrm>
            <a:off x="6357021" y="1570574"/>
            <a:ext cx="587071" cy="352375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smtClean="0">
                <a:solidFill>
                  <a:schemeClr val="accent1">
                    <a:lumMod val="75000"/>
                  </a:schemeClr>
                </a:solidFill>
              </a:rPr>
              <a:t>HTML</a:t>
            </a:r>
            <a:endParaRPr lang="en-US" sz="11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Flowchart: Document 26"/>
          <p:cNvSpPr/>
          <p:nvPr/>
        </p:nvSpPr>
        <p:spPr>
          <a:xfrm>
            <a:off x="7139893" y="1556792"/>
            <a:ext cx="587071" cy="352375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smtClean="0">
                <a:solidFill>
                  <a:schemeClr val="accent1">
                    <a:lumMod val="75000"/>
                  </a:schemeClr>
                </a:solidFill>
              </a:rPr>
              <a:t>JSON</a:t>
            </a:r>
            <a:endParaRPr lang="en-US" sz="11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Flowchart: Document 27"/>
          <p:cNvSpPr/>
          <p:nvPr/>
        </p:nvSpPr>
        <p:spPr>
          <a:xfrm>
            <a:off x="7879364" y="1556792"/>
            <a:ext cx="587071" cy="352375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en-US" sz="110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11" idx="0"/>
          </p:cNvCxnSpPr>
          <p:nvPr/>
        </p:nvCxnSpPr>
        <p:spPr>
          <a:xfrm flipV="1">
            <a:off x="6283712" y="2060849"/>
            <a:ext cx="0" cy="4983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2"/>
            <a:endCxn id="15" idx="0"/>
          </p:cNvCxnSpPr>
          <p:nvPr/>
        </p:nvCxnSpPr>
        <p:spPr>
          <a:xfrm>
            <a:off x="1814236" y="3199808"/>
            <a:ext cx="1257300" cy="4912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2"/>
            <a:endCxn id="15" idx="0"/>
          </p:cNvCxnSpPr>
          <p:nvPr/>
        </p:nvCxnSpPr>
        <p:spPr>
          <a:xfrm flipH="1">
            <a:off x="3071536" y="3193514"/>
            <a:ext cx="1181100" cy="497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96161" y="1021907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Linked data on the web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Flowchart: Magnetic Disk 56"/>
          <p:cNvSpPr/>
          <p:nvPr/>
        </p:nvSpPr>
        <p:spPr>
          <a:xfrm>
            <a:off x="235496" y="3660295"/>
            <a:ext cx="1600200" cy="976218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accent1">
                    <a:lumMod val="75000"/>
                  </a:schemeClr>
                </a:solidFill>
              </a:rPr>
              <a:t>Regnskapsreg. Data</a:t>
            </a:r>
            <a:endParaRPr lang="en-US" sz="160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9" name="Straight Arrow Connector 58"/>
          <p:cNvCxnSpPr>
            <a:stCxn id="57" idx="4"/>
            <a:endCxn id="15" idx="1"/>
          </p:cNvCxnSpPr>
          <p:nvPr/>
        </p:nvCxnSpPr>
        <p:spPr>
          <a:xfrm flipV="1">
            <a:off x="1835696" y="4148215"/>
            <a:ext cx="778640" cy="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Flowchart: Magnetic Disk 67"/>
          <p:cNvSpPr/>
          <p:nvPr/>
        </p:nvSpPr>
        <p:spPr>
          <a:xfrm>
            <a:off x="7541662" y="5117078"/>
            <a:ext cx="1600200" cy="976218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accent1">
                    <a:lumMod val="75000"/>
                  </a:schemeClr>
                </a:solidFill>
              </a:rPr>
              <a:t>SERES</a:t>
            </a:r>
            <a:endParaRPr lang="en-US" sz="1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79364" y="3203095"/>
            <a:ext cx="914400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..</a:t>
            </a:r>
            <a:endParaRPr lang="en-US"/>
          </a:p>
        </p:txBody>
      </p:sp>
      <p:cxnSp>
        <p:nvCxnSpPr>
          <p:cNvPr id="36" name="Straight Arrow Connector 35"/>
          <p:cNvCxnSpPr>
            <a:stCxn id="68" idx="1"/>
            <a:endCxn id="35" idx="2"/>
          </p:cNvCxnSpPr>
          <p:nvPr/>
        </p:nvCxnSpPr>
        <p:spPr>
          <a:xfrm flipH="1" flipV="1">
            <a:off x="8336564" y="4117495"/>
            <a:ext cx="5198" cy="9995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5" idx="0"/>
          </p:cNvCxnSpPr>
          <p:nvPr/>
        </p:nvCxnSpPr>
        <p:spPr>
          <a:xfrm flipH="1" flipV="1">
            <a:off x="8309206" y="2060848"/>
            <a:ext cx="27358" cy="11422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5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Authors and people involved in making the pilots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135063"/>
            <a:ext cx="4238625" cy="4905375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 smtClean="0"/>
              <a:t>Authors:</a:t>
            </a:r>
          </a:p>
          <a:p>
            <a:r>
              <a:rPr lang="en-US" noProof="0" dirty="0" err="1" smtClean="0"/>
              <a:t>Computas</a:t>
            </a:r>
            <a:r>
              <a:rPr lang="en-US" noProof="0" dirty="0" smtClean="0"/>
              <a:t> </a:t>
            </a:r>
          </a:p>
          <a:p>
            <a:pPr lvl="1"/>
            <a:r>
              <a:rPr lang="en-US" noProof="0" dirty="0" smtClean="0"/>
              <a:t>David </a:t>
            </a:r>
            <a:r>
              <a:rPr lang="en-US" noProof="0" dirty="0" err="1" smtClean="0"/>
              <a:t>Nordheim</a:t>
            </a:r>
            <a:endParaRPr lang="en-US" noProof="0" dirty="0" smtClean="0"/>
          </a:p>
          <a:p>
            <a:pPr lvl="1"/>
            <a:r>
              <a:rPr lang="en-US" noProof="0" dirty="0" smtClean="0"/>
              <a:t>Jens Kilde Mjelva</a:t>
            </a:r>
          </a:p>
          <a:p>
            <a:r>
              <a:rPr lang="en-US" dirty="0" smtClean="0"/>
              <a:t>Norwegian Research Centre for Computers and Law, University of Oslo</a:t>
            </a:r>
          </a:p>
          <a:p>
            <a:pPr lvl="1"/>
            <a:r>
              <a:rPr lang="en-US" noProof="0" dirty="0" smtClean="0"/>
              <a:t>Thom-Kåre Granli</a:t>
            </a:r>
          </a:p>
          <a:p>
            <a:r>
              <a:rPr lang="en-US" dirty="0" smtClean="0"/>
              <a:t>DNVKEMA, Intelligent Networks &amp; Communication </a:t>
            </a:r>
            <a:endParaRPr lang="en-US" noProof="0" dirty="0" smtClean="0"/>
          </a:p>
          <a:p>
            <a:pPr lvl="1"/>
            <a:r>
              <a:rPr lang="en-US" noProof="0" dirty="0" smtClean="0"/>
              <a:t>Per Myrseth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C7004-D4D1-41A1-8552-8F6533475018}" type="slidenum">
              <a:rPr lang="en-GB" altLang="ja-JP" smtClean="0"/>
              <a:pPr/>
              <a:t>23</a:t>
            </a:fld>
            <a:endParaRPr lang="en-GB" altLang="ja-JP"/>
          </a:p>
        </p:txBody>
      </p:sp>
      <p:sp>
        <p:nvSpPr>
          <p:cNvPr id="7" name="Content Placeholder 5"/>
          <p:cNvSpPr>
            <a:spLocks noGrp="1"/>
          </p:cNvSpPr>
          <p:nvPr>
            <p:ph sz="half" idx="1"/>
          </p:nvPr>
        </p:nvSpPr>
        <p:spPr>
          <a:xfrm>
            <a:off x="4400872" y="1116240"/>
            <a:ext cx="4923656" cy="4905375"/>
          </a:xfrm>
        </p:spPr>
        <p:txBody>
          <a:bodyPr/>
          <a:lstStyle/>
          <a:p>
            <a:pPr marL="0" indent="0">
              <a:buNone/>
            </a:pPr>
            <a:r>
              <a:rPr lang="en-US" noProof="0" smtClean="0"/>
              <a:t>Additional contributers</a:t>
            </a:r>
            <a:r>
              <a:rPr lang="en-US" smtClean="0"/>
              <a:t> in the work with the pilots:</a:t>
            </a:r>
            <a:endParaRPr lang="en-US" noProof="0" smtClean="0"/>
          </a:p>
          <a:p>
            <a:r>
              <a:rPr lang="en-US" noProof="0" smtClean="0"/>
              <a:t>Brønnøysund Register Center</a:t>
            </a:r>
          </a:p>
          <a:p>
            <a:pPr lvl="1"/>
            <a:r>
              <a:rPr lang="en-US" noProof="0" smtClean="0"/>
              <a:t>Svein Erik Grønmo</a:t>
            </a:r>
          </a:p>
          <a:p>
            <a:pPr lvl="1"/>
            <a:r>
              <a:rPr lang="en-US" noProof="0" smtClean="0"/>
              <a:t>Steinar Ekse</a:t>
            </a:r>
          </a:p>
          <a:p>
            <a:r>
              <a:rPr lang="en-US" noProof="0" smtClean="0"/>
              <a:t>Institute for informatics, University of Oslo </a:t>
            </a:r>
          </a:p>
          <a:p>
            <a:pPr lvl="1"/>
            <a:r>
              <a:rPr lang="en-US" noProof="0" smtClean="0"/>
              <a:t>Audun Stolpe</a:t>
            </a:r>
          </a:p>
          <a:p>
            <a:pPr lvl="1"/>
            <a:r>
              <a:rPr lang="en-US" noProof="0" smtClean="0"/>
              <a:t>Martin Giese</a:t>
            </a:r>
          </a:p>
          <a:p>
            <a:r>
              <a:rPr lang="en-US" noProof="0" smtClean="0"/>
              <a:t>Karde </a:t>
            </a:r>
          </a:p>
          <a:p>
            <a:pPr lvl="1"/>
            <a:r>
              <a:rPr lang="en-US" noProof="0" smtClean="0"/>
              <a:t>Knut Eilif Husa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783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Links used in this presentation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135063"/>
            <a:ext cx="8839200" cy="4905375"/>
          </a:xfrm>
        </p:spPr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Pilot 2: News about the first linked open data pilot from BR may 2010:</a:t>
            </a:r>
          </a:p>
          <a:p>
            <a:pPr lvl="1"/>
            <a:r>
              <a:rPr lang="en-US" dirty="0" smtClean="0">
                <a:hlinkClick r:id="rId3"/>
              </a:rPr>
              <a:t>http://www.brreg.no/nyheter/2010/05/semicolon_tilgang_data.html</a:t>
            </a:r>
            <a:endParaRPr lang="en-US" dirty="0" smtClean="0"/>
          </a:p>
          <a:p>
            <a:pPr lvl="2"/>
            <a:r>
              <a:rPr lang="en-US" dirty="0" smtClean="0"/>
              <a:t>The pilot is currently offline.</a:t>
            </a:r>
          </a:p>
          <a:p>
            <a:r>
              <a:rPr lang="en-US" dirty="0" smtClean="0"/>
              <a:t>Pilot </a:t>
            </a:r>
            <a:r>
              <a:rPr lang="en-US" dirty="0" smtClean="0"/>
              <a:t>3, 4 </a:t>
            </a:r>
            <a:r>
              <a:rPr lang="en-US" dirty="0" smtClean="0"/>
              <a:t>and 5 are online at the following </a:t>
            </a:r>
            <a:r>
              <a:rPr lang="en-US" dirty="0" smtClean="0"/>
              <a:t>address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hlinkClick r:id="rId2"/>
              </a:rPr>
              <a:t>http://data.computas.com/enhetsregisteret/enhet/945748931</a:t>
            </a:r>
            <a:r>
              <a:rPr lang="en-US" dirty="0" smtClean="0"/>
              <a:t>  example DNV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C7004-D4D1-41A1-8552-8F6533475018}" type="slidenum">
              <a:rPr lang="en-GB" altLang="ja-JP" smtClean="0"/>
              <a:pPr/>
              <a:t>24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662399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9688" y="39688"/>
            <a:ext cx="9032875" cy="67389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8" name="Rectangle 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633" y="2557463"/>
            <a:ext cx="8810206" cy="336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44487" y="904879"/>
            <a:ext cx="862235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www.dnvkema.com</a:t>
            </a:r>
          </a:p>
          <a:p>
            <a:pPr algn="r">
              <a:spcBef>
                <a:spcPct val="50000"/>
              </a:spcBef>
            </a:pPr>
            <a:endParaRPr lang="en-GB" sz="2000" dirty="0" smtClean="0">
              <a:solidFill>
                <a:srgbClr val="66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6946" y="6049963"/>
            <a:ext cx="1557918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Introduction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" y="1052736"/>
            <a:ext cx="8839200" cy="4905375"/>
          </a:xfrm>
        </p:spPr>
        <p:txBody>
          <a:bodyPr/>
          <a:lstStyle/>
          <a:p>
            <a:r>
              <a:rPr lang="en-US" sz="2400" dirty="0" smtClean="0"/>
              <a:t>Semicolon project </a:t>
            </a:r>
          </a:p>
          <a:p>
            <a:pPr lvl="1"/>
            <a:r>
              <a:rPr lang="en-US" sz="1800" dirty="0" smtClean="0"/>
              <a:t>Period : 2007 – 2013, </a:t>
            </a:r>
          </a:p>
          <a:p>
            <a:pPr lvl="1"/>
            <a:r>
              <a:rPr lang="en-US" sz="1800" dirty="0" smtClean="0"/>
              <a:t>Budget ~15 million dollar, including value of work hours from public partners</a:t>
            </a:r>
          </a:p>
          <a:p>
            <a:pPr lvl="1"/>
            <a:r>
              <a:rPr lang="en-US" sz="1800" dirty="0" smtClean="0"/>
              <a:t>Goal: Seek cost effective and improved methods and tools for establishing </a:t>
            </a:r>
            <a:r>
              <a:rPr lang="en-US" sz="1800" dirty="0" err="1" smtClean="0"/>
              <a:t>eGov</a:t>
            </a:r>
            <a:r>
              <a:rPr lang="en-US" sz="1800" dirty="0" smtClean="0"/>
              <a:t> solutions.</a:t>
            </a:r>
          </a:p>
          <a:p>
            <a:pPr lvl="1"/>
            <a:r>
              <a:rPr lang="en-US" sz="1800" dirty="0" smtClean="0"/>
              <a:t>Semicolon project are partially funded by the Research Council of Norway</a:t>
            </a:r>
          </a:p>
          <a:p>
            <a:r>
              <a:rPr lang="en-US" sz="2400" dirty="0" smtClean="0"/>
              <a:t>Important activity: Open Data</a:t>
            </a:r>
          </a:p>
          <a:p>
            <a:pPr lvl="1"/>
            <a:r>
              <a:rPr lang="en-US" sz="1800" dirty="0" smtClean="0"/>
              <a:t>Make demonstrators based on semantic technologies and open public data</a:t>
            </a:r>
          </a:p>
          <a:p>
            <a:r>
              <a:rPr lang="en-US" sz="2400" dirty="0" smtClean="0"/>
              <a:t>Case: Open up public registers</a:t>
            </a:r>
          </a:p>
          <a:p>
            <a:pPr lvl="1"/>
            <a:r>
              <a:rPr lang="en-US" sz="1800" dirty="0" smtClean="0"/>
              <a:t>Central Coordinating Register for Legal Entities/Companies</a:t>
            </a:r>
          </a:p>
          <a:p>
            <a:pPr lvl="1"/>
            <a:r>
              <a:rPr lang="en-US" sz="1800" dirty="0" smtClean="0"/>
              <a:t>Register of Company Accounts. Yearly economic status</a:t>
            </a:r>
          </a:p>
          <a:p>
            <a:pPr lvl="1"/>
            <a:r>
              <a:rPr lang="en-US" sz="1800" dirty="0" smtClean="0"/>
              <a:t>National metadata repository, The semantic register of electronic services (SERES)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7CF70-889B-4F91-83F4-004078FC6BB8}" type="slidenum">
              <a:rPr lang="en-GB" altLang="ja-JP" smtClean="0"/>
              <a:pPr/>
              <a:t>3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44716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23528" y="1556792"/>
            <a:ext cx="4067497" cy="4608512"/>
            <a:chOff x="323528" y="1556792"/>
            <a:chExt cx="4067497" cy="4608512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23528" y="1556792"/>
              <a:ext cx="4067497" cy="4608512"/>
            </a:xfrm>
            <a:prstGeom prst="rect">
              <a:avLst/>
            </a:prstGeom>
            <a:solidFill>
              <a:srgbClr val="F9EB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Maintained by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The Brønnøysund </a:t>
              </a:r>
              <a:r>
                <a:rPr lang="en-GB" dirty="0" smtClean="0"/>
                <a:t>Register Center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Can 13"/>
            <p:cNvSpPr/>
            <p:nvPr/>
          </p:nvSpPr>
          <p:spPr bwMode="auto">
            <a:xfrm>
              <a:off x="611560" y="4547439"/>
              <a:ext cx="1368152" cy="897786"/>
            </a:xfrm>
            <a:prstGeom prst="can">
              <a:avLst/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Economic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data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flipV="1">
              <a:off x="1529308" y="4365104"/>
              <a:ext cx="7081" cy="18233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Can 16"/>
            <p:cNvSpPr/>
            <p:nvPr/>
          </p:nvSpPr>
          <p:spPr bwMode="auto">
            <a:xfrm>
              <a:off x="1536389" y="5443562"/>
              <a:ext cx="1368152" cy="622334"/>
            </a:xfrm>
            <a:prstGeom prst="can">
              <a:avLst/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Metadata</a:t>
              </a: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flipV="1">
              <a:off x="2216924" y="4410757"/>
              <a:ext cx="7081" cy="10328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>
              <a:endCxn id="14" idx="3"/>
            </p:cNvCxnSpPr>
            <p:nvPr/>
          </p:nvCxnSpPr>
          <p:spPr bwMode="auto">
            <a:xfrm flipH="1" flipV="1">
              <a:off x="1295636" y="5445225"/>
              <a:ext cx="226591" cy="3636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Data Context:  Core National Master Data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7CF70-889B-4F91-83F4-004078FC6BB8}" type="slidenum">
              <a:rPr lang="en-GB" altLang="ja-JP" smtClean="0"/>
              <a:pPr/>
              <a:t>4</a:t>
            </a:fld>
            <a:endParaRPr lang="en-GB" altLang="ja-JP"/>
          </a:p>
        </p:txBody>
      </p:sp>
      <p:sp>
        <p:nvSpPr>
          <p:cNvPr id="5" name="Can 4"/>
          <p:cNvSpPr/>
          <p:nvPr/>
        </p:nvSpPr>
        <p:spPr bwMode="auto">
          <a:xfrm>
            <a:off x="4852132" y="1052736"/>
            <a:ext cx="3608300" cy="1745754"/>
          </a:xfrm>
          <a:prstGeom prst="can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Persons/Citizens</a:t>
            </a:r>
          </a:p>
        </p:txBody>
      </p:sp>
      <p:sp>
        <p:nvSpPr>
          <p:cNvPr id="6" name="Can 5"/>
          <p:cNvSpPr/>
          <p:nvPr/>
        </p:nvSpPr>
        <p:spPr bwMode="auto">
          <a:xfrm>
            <a:off x="611560" y="2672983"/>
            <a:ext cx="3608300" cy="1745754"/>
          </a:xfrm>
          <a:prstGeom prst="can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Companies/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dirty="0" smtClean="0"/>
              <a:t>Legal entities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Can 6"/>
          <p:cNvSpPr/>
          <p:nvPr/>
        </p:nvSpPr>
        <p:spPr bwMode="auto">
          <a:xfrm>
            <a:off x="4852132" y="4419550"/>
            <a:ext cx="3608300" cy="1745754"/>
          </a:xfrm>
          <a:prstGeom prst="can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smtClean="0"/>
              <a:t>Properties, a</a:t>
            </a:r>
            <a:r>
              <a: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ddresses</a:t>
            </a:r>
            <a:r>
              <a:rPr kumimoji="0" lang="en-GB" sz="2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</a:rPr>
              <a:t>and maps</a:t>
            </a: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2" name="Straight Connector 11"/>
          <p:cNvCxnSpPr>
            <a:endCxn id="7" idx="1"/>
          </p:cNvCxnSpPr>
          <p:nvPr/>
        </p:nvCxnSpPr>
        <p:spPr bwMode="auto">
          <a:xfrm>
            <a:off x="6656283" y="2798490"/>
            <a:ext cx="0" cy="16210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>
            <a:endCxn id="5" idx="2"/>
          </p:cNvCxnSpPr>
          <p:nvPr/>
        </p:nvCxnSpPr>
        <p:spPr bwMode="auto">
          <a:xfrm flipV="1">
            <a:off x="2518548" y="1925614"/>
            <a:ext cx="2333583" cy="7481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354536" y="4419550"/>
            <a:ext cx="2497597" cy="87287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85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Motivation related to usage patterns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52736"/>
            <a:ext cx="8839200" cy="4905375"/>
          </a:xfrm>
        </p:spPr>
        <p:txBody>
          <a:bodyPr/>
          <a:lstStyle/>
          <a:p>
            <a:r>
              <a:rPr lang="en-US" sz="3200" dirty="0" smtClean="0"/>
              <a:t>Meet the new usage trends</a:t>
            </a:r>
          </a:p>
          <a:p>
            <a:pPr lvl="1"/>
            <a:r>
              <a:rPr lang="en-US" sz="2800" dirty="0" smtClean="0"/>
              <a:t>Increasing usage of the data</a:t>
            </a:r>
          </a:p>
          <a:p>
            <a:pPr lvl="1"/>
            <a:r>
              <a:rPr lang="en-US" sz="2800" dirty="0" smtClean="0"/>
              <a:t>New ways of using data within traditional usage areas</a:t>
            </a:r>
          </a:p>
          <a:p>
            <a:pPr lvl="1"/>
            <a:r>
              <a:rPr lang="en-US" sz="2800" dirty="0" smtClean="0"/>
              <a:t>New usage areas and patterns</a:t>
            </a:r>
          </a:p>
          <a:p>
            <a:pPr lvl="1"/>
            <a:r>
              <a:rPr lang="en-US" sz="2800" dirty="0" smtClean="0"/>
              <a:t>Increasing request for merging data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7CF70-889B-4F91-83F4-004078FC6BB8}" type="slidenum">
              <a:rPr lang="en-GB" altLang="ja-JP" smtClean="0"/>
              <a:pPr/>
              <a:t>5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17624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Some Terms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 bwMode="auto">
          <a:xfrm>
            <a:off x="1547664" y="1141594"/>
            <a:ext cx="4464496" cy="3799574"/>
          </a:xfrm>
          <a:prstGeom prst="ellipse">
            <a:avLst/>
          </a:prstGeom>
          <a:solidFill>
            <a:srgbClr val="FFCC00">
              <a:alpha val="4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211960" y="1135063"/>
            <a:ext cx="4464496" cy="3799574"/>
          </a:xfrm>
          <a:prstGeom prst="ellipse">
            <a:avLst/>
          </a:prstGeom>
          <a:solidFill>
            <a:srgbClr val="FFCC00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843808" y="2348880"/>
            <a:ext cx="4464496" cy="3799574"/>
          </a:xfrm>
          <a:prstGeom prst="ellipse">
            <a:avLst/>
          </a:prstGeom>
          <a:solidFill>
            <a:srgbClr val="FFCC00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7475" y="190754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Public </a:t>
            </a:r>
            <a:r>
              <a:rPr lang="nb-NO" dirty="0" err="1" smtClean="0"/>
              <a:t>sector</a:t>
            </a:r>
            <a:r>
              <a:rPr lang="nb-NO" dirty="0" smtClean="0"/>
              <a:t> data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969077" y="187527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Linked</a:t>
            </a:r>
            <a:r>
              <a:rPr lang="nb-NO" dirty="0" smtClean="0"/>
              <a:t> data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69222" y="515719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Open data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434612" y="3142709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Linked</a:t>
            </a:r>
            <a:r>
              <a:rPr lang="nb-NO" dirty="0" smtClean="0"/>
              <a:t> </a:t>
            </a:r>
            <a:r>
              <a:rPr lang="nb-NO" dirty="0" err="1" smtClean="0"/>
              <a:t>open</a:t>
            </a:r>
            <a:r>
              <a:rPr lang="nb-NO" dirty="0" smtClean="0"/>
              <a:t> </a:t>
            </a:r>
          </a:p>
          <a:p>
            <a:r>
              <a:rPr lang="nb-NO" dirty="0" smtClean="0"/>
              <a:t>public data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07504" y="501317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Enterprise data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07504" y="5301208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Personal data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03950" y="573325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….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 bwMode="auto">
          <a:xfrm>
            <a:off x="4499992" y="2492896"/>
            <a:ext cx="1261884" cy="577805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*****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5589240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Crowd made data/ 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6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 bwMode="auto">
          <a:xfrm>
            <a:off x="7074390" y="1412776"/>
            <a:ext cx="2106121" cy="471739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4676423" y="1531676"/>
            <a:ext cx="2343849" cy="471739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2411760" y="1468051"/>
            <a:ext cx="2271841" cy="471739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0" y="1484784"/>
            <a:ext cx="2339751" cy="471739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Research question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52737"/>
            <a:ext cx="8839200" cy="2016224"/>
          </a:xfrm>
        </p:spPr>
        <p:txBody>
          <a:bodyPr/>
          <a:lstStyle/>
          <a:p>
            <a:r>
              <a:rPr lang="en-US" sz="2800" dirty="0" smtClean="0"/>
              <a:t>How can </a:t>
            </a:r>
            <a:r>
              <a:rPr lang="en-US" sz="2800" dirty="0"/>
              <a:t>Linked Open Data improve </a:t>
            </a:r>
            <a:r>
              <a:rPr lang="en-US" sz="2800" dirty="0" smtClean="0"/>
              <a:t>interoperability?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967089" y="6447568"/>
            <a:ext cx="360363" cy="107950"/>
          </a:xfrm>
        </p:spPr>
        <p:txBody>
          <a:bodyPr/>
          <a:lstStyle/>
          <a:p>
            <a:fld id="{BE77CF70-889B-4F91-83F4-004078FC6BB8}" type="slidenum">
              <a:rPr lang="en-GB" altLang="ja-JP" smtClean="0"/>
              <a:pPr/>
              <a:t>7</a:t>
            </a:fld>
            <a:endParaRPr lang="en-GB" altLang="ja-JP"/>
          </a:p>
        </p:txBody>
      </p:sp>
      <p:sp>
        <p:nvSpPr>
          <p:cNvPr id="5" name="TextBox 4"/>
          <p:cNvSpPr txBox="1"/>
          <p:nvPr/>
        </p:nvSpPr>
        <p:spPr>
          <a:xfrm>
            <a:off x="35496" y="2913618"/>
            <a:ext cx="17620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Interoperability </a:t>
            </a:r>
            <a:endParaRPr lang="en-US" dirty="0" smtClean="0"/>
          </a:p>
          <a:p>
            <a:r>
              <a:rPr lang="en-US" dirty="0" smtClean="0"/>
              <a:t>research </a:t>
            </a:r>
          </a:p>
          <a:p>
            <a:r>
              <a:rPr lang="en-US" dirty="0" smtClean="0"/>
              <a:t>and </a:t>
            </a:r>
            <a:r>
              <a:rPr lang="en-US" dirty="0"/>
              <a:t>electronic </a:t>
            </a:r>
            <a:endParaRPr lang="en-US" dirty="0" smtClean="0"/>
          </a:p>
          <a:p>
            <a:r>
              <a:rPr lang="en-US" dirty="0" smtClean="0"/>
              <a:t>government </a:t>
            </a:r>
          </a:p>
          <a:p>
            <a:r>
              <a:rPr lang="en-US" dirty="0" smtClean="0"/>
              <a:t>research </a:t>
            </a:r>
          </a:p>
          <a:p>
            <a:r>
              <a:rPr lang="en-US" dirty="0" smtClean="0"/>
              <a:t>points to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444175" y="2755812"/>
            <a:ext cx="17491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Technical and </a:t>
            </a:r>
            <a:endParaRPr lang="en-US" dirty="0" smtClean="0"/>
          </a:p>
          <a:p>
            <a:r>
              <a:rPr lang="en-US" dirty="0" smtClean="0"/>
              <a:t>semantic </a:t>
            </a:r>
          </a:p>
          <a:p>
            <a:r>
              <a:rPr lang="en-US" dirty="0" smtClean="0"/>
              <a:t>interoperability </a:t>
            </a:r>
          </a:p>
          <a:p>
            <a:r>
              <a:rPr lang="en-US" dirty="0" smtClean="0"/>
              <a:t>as </a:t>
            </a:r>
            <a:r>
              <a:rPr lang="en-US" dirty="0"/>
              <a:t>two </a:t>
            </a:r>
            <a:endParaRPr lang="en-US" dirty="0" smtClean="0"/>
          </a:p>
          <a:p>
            <a:r>
              <a:rPr lang="en-US" dirty="0" smtClean="0"/>
              <a:t>important </a:t>
            </a:r>
          </a:p>
          <a:p>
            <a:r>
              <a:rPr lang="en-US" dirty="0" smtClean="0"/>
              <a:t>levels </a:t>
            </a:r>
            <a:r>
              <a:rPr lang="en-US" dirty="0"/>
              <a:t>of </a:t>
            </a:r>
            <a:endParaRPr lang="en-US" dirty="0" smtClean="0"/>
          </a:p>
          <a:p>
            <a:r>
              <a:rPr lang="en-US" dirty="0" smtClean="0"/>
              <a:t>interoperability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3078684"/>
            <a:ext cx="17235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Linked Open </a:t>
            </a:r>
            <a:endParaRPr lang="en-US" dirty="0" smtClean="0"/>
          </a:p>
          <a:p>
            <a:r>
              <a:rPr lang="en-US" dirty="0" smtClean="0"/>
              <a:t>Data influence </a:t>
            </a:r>
          </a:p>
          <a:p>
            <a:r>
              <a:rPr lang="en-US" dirty="0" smtClean="0"/>
              <a:t>technical </a:t>
            </a:r>
          </a:p>
          <a:p>
            <a:r>
              <a:rPr lang="en-US" dirty="0" smtClean="0"/>
              <a:t>and semantic </a:t>
            </a:r>
            <a:endParaRPr lang="en-US" dirty="0"/>
          </a:p>
          <a:p>
            <a:r>
              <a:rPr lang="en-US" dirty="0" smtClean="0"/>
              <a:t>interoperability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074391" y="3344650"/>
            <a:ext cx="1826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Make some </a:t>
            </a:r>
          </a:p>
          <a:p>
            <a:r>
              <a:rPr lang="en-US" dirty="0" smtClean="0"/>
              <a:t>pilots and</a:t>
            </a:r>
          </a:p>
          <a:p>
            <a:r>
              <a:rPr lang="en-US" dirty="0"/>
              <a:t>m</a:t>
            </a:r>
            <a:r>
              <a:rPr lang="en-US" dirty="0" smtClean="0"/>
              <a:t>easure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6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5-star </a:t>
            </a:r>
            <a:r>
              <a:rPr lang="en-GB" sz="3200" dirty="0"/>
              <a:t>deployment scheme for Linked Open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7CF70-889B-4F91-83F4-004078FC6BB8}" type="slidenum">
              <a:rPr lang="en-GB" altLang="ja-JP" smtClean="0"/>
              <a:pPr/>
              <a:t>8</a:t>
            </a:fld>
            <a:endParaRPr lang="en-GB" altLang="ja-JP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815833"/>
              </p:ext>
            </p:extLst>
          </p:nvPr>
        </p:nvGraphicFramePr>
        <p:xfrm>
          <a:off x="152400" y="1412774"/>
          <a:ext cx="8839200" cy="4536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1013"/>
                <a:gridCol w="7388187"/>
              </a:tblGrid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2000" dirty="0">
                          <a:effectLst/>
                        </a:rPr>
                        <a:t>★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2000">
                          <a:effectLst/>
                        </a:rPr>
                        <a:t>Available on the web (whatever format) but with an open licence, to be Open Data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2000" dirty="0">
                          <a:effectLst/>
                        </a:rPr>
                        <a:t>★★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2000">
                          <a:effectLst/>
                        </a:rPr>
                        <a:t>Available as machine-readable structured data (e.g. excel instead of image scan of a table)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2000" dirty="0">
                          <a:effectLst/>
                        </a:rPr>
                        <a:t>★★★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2000" dirty="0">
                          <a:effectLst/>
                        </a:rPr>
                        <a:t>As (2) plus non-proprietary format (e.g. CSV instead of excel)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en-GB" sz="600" smtClean="0">
                        <a:effectLst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2000" smtClean="0">
                          <a:effectLst/>
                        </a:rPr>
                        <a:t>★★★★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2000" dirty="0">
                          <a:effectLst/>
                        </a:rPr>
                        <a:t>All the above plus, Use open standards from W3C (RDF and SPARQL) to identify things, so that people can point at your stuff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en-GB" sz="500" dirty="0" smtClean="0">
                        <a:effectLst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★★★★★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All </a:t>
                      </a:r>
                      <a:r>
                        <a:rPr lang="en-GB" sz="2000" dirty="0">
                          <a:effectLst/>
                        </a:rPr>
                        <a:t>the above, plus: Link your data to other people’s data to provide context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7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The pilots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spcBef>
                <a:spcPct val="40000"/>
              </a:spcBef>
              <a:buFont typeface="+mj-lt"/>
              <a:buAutoNum type="arabicPeriod"/>
            </a:pPr>
            <a:r>
              <a:rPr lang="en-GB" sz="2000" b="1" dirty="0"/>
              <a:t>RLE data in a time line perspective </a:t>
            </a:r>
            <a:r>
              <a:rPr lang="en-GB" sz="2000" b="1" dirty="0" smtClean="0"/>
              <a:t>(</a:t>
            </a:r>
            <a:r>
              <a:rPr lang="en-GB" sz="2000" b="1" dirty="0"/>
              <a:t>★★★</a:t>
            </a:r>
            <a:r>
              <a:rPr lang="en-GB" sz="2000" b="1" dirty="0" smtClean="0"/>
              <a:t>) (Finished 2009)</a:t>
            </a:r>
            <a:endParaRPr lang="en-GB" sz="2000" b="1" dirty="0"/>
          </a:p>
          <a:p>
            <a:pPr marL="457200" lvl="1" indent="-457200">
              <a:spcBef>
                <a:spcPct val="40000"/>
              </a:spcBef>
              <a:buFont typeface="+mj-lt"/>
              <a:buAutoNum type="arabicPeriod"/>
            </a:pPr>
            <a:r>
              <a:rPr lang="en-GB" sz="2000" b="1" dirty="0"/>
              <a:t>RLE data subset (★★★★</a:t>
            </a:r>
            <a:r>
              <a:rPr lang="en-GB" sz="2000" b="1" dirty="0" smtClean="0"/>
              <a:t>)  (2010)</a:t>
            </a:r>
            <a:endParaRPr lang="en-GB" sz="2000" b="1" dirty="0"/>
          </a:p>
          <a:p>
            <a:pPr marL="457200" lvl="1" indent="-457200">
              <a:spcBef>
                <a:spcPct val="40000"/>
              </a:spcBef>
              <a:buFont typeface="+mj-lt"/>
              <a:buAutoNum type="arabicPeriod"/>
            </a:pPr>
            <a:r>
              <a:rPr lang="en-GB" sz="2000" b="1" dirty="0"/>
              <a:t>SERES RDF, Norwegian Semantic Repository of Electronic Services (★★★★) (2011)</a:t>
            </a:r>
          </a:p>
          <a:p>
            <a:pPr marL="457200" lvl="1" indent="-457200">
              <a:spcBef>
                <a:spcPct val="40000"/>
              </a:spcBef>
              <a:buFont typeface="+mj-lt"/>
              <a:buAutoNum type="arabicPeriod"/>
            </a:pPr>
            <a:r>
              <a:rPr lang="pt-BR" sz="2000" b="1" dirty="0"/>
              <a:t>RLE data </a:t>
            </a:r>
            <a:r>
              <a:rPr lang="pt-BR" sz="2000" b="1" dirty="0" err="1"/>
              <a:t>linked</a:t>
            </a:r>
            <a:r>
              <a:rPr lang="pt-BR" sz="2000" b="1" dirty="0"/>
              <a:t> </a:t>
            </a:r>
            <a:r>
              <a:rPr lang="pt-BR" sz="2000" b="1" dirty="0" err="1"/>
              <a:t>to</a:t>
            </a:r>
            <a:r>
              <a:rPr lang="pt-BR" sz="2000" b="1" dirty="0"/>
              <a:t> SERES </a:t>
            </a:r>
            <a:r>
              <a:rPr lang="pt-BR" sz="2000" b="1" dirty="0" err="1"/>
              <a:t>metadata</a:t>
            </a:r>
            <a:r>
              <a:rPr lang="pt-BR" sz="2000" b="1" dirty="0"/>
              <a:t> (★★★★★</a:t>
            </a:r>
            <a:r>
              <a:rPr lang="pt-BR" sz="2000" b="1" dirty="0" smtClean="0"/>
              <a:t>) </a:t>
            </a:r>
            <a:r>
              <a:rPr lang="en-GB" sz="2000" b="1" dirty="0"/>
              <a:t>(2011)</a:t>
            </a:r>
          </a:p>
          <a:p>
            <a:pPr marL="457200" lvl="1" indent="-457200">
              <a:spcBef>
                <a:spcPct val="40000"/>
              </a:spcBef>
              <a:buFont typeface="+mj-lt"/>
              <a:buAutoNum type="arabicPeriod"/>
            </a:pPr>
            <a:r>
              <a:rPr lang="en-GB" sz="2000" b="1" dirty="0"/>
              <a:t>RLE and financial data with metadata (★★★★★) (</a:t>
            </a:r>
            <a:r>
              <a:rPr lang="en-GB" sz="2000" b="1" dirty="0" smtClean="0"/>
              <a:t>2011)</a:t>
            </a:r>
            <a:endParaRPr lang="en-GB" sz="2000" b="1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7CF70-889B-4F91-83F4-004078FC6BB8}" type="slidenum">
              <a:rPr lang="en-GB" altLang="ja-JP" smtClean="0"/>
              <a:pPr/>
              <a:t>9</a:t>
            </a:fld>
            <a:endParaRPr lang="en-GB" altLang="ja-JP"/>
          </a:p>
        </p:txBody>
      </p:sp>
      <p:sp>
        <p:nvSpPr>
          <p:cNvPr id="5" name="TextBox 4"/>
          <p:cNvSpPr txBox="1"/>
          <p:nvPr/>
        </p:nvSpPr>
        <p:spPr>
          <a:xfrm>
            <a:off x="467544" y="5661248"/>
            <a:ext cx="497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RLE = Register for legal entities/Companies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1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FIELDS" val="True"/>
</p:tagLst>
</file>

<file path=ppt/theme/theme1.xml><?xml version="1.0" encoding="utf-8"?>
<a:theme xmlns:a="http://schemas.openxmlformats.org/drawingml/2006/main" name="DNV KEMA">
  <a:themeElements>
    <a:clrScheme name="DNV">
      <a:dk1>
        <a:srgbClr val="0434B1"/>
      </a:dk1>
      <a:lt1>
        <a:srgbClr val="FFFFFF"/>
      </a:lt1>
      <a:dk2>
        <a:srgbClr val="000000"/>
      </a:dk2>
      <a:lt2>
        <a:srgbClr val="C8C8C8"/>
      </a:lt2>
      <a:accent1>
        <a:srgbClr val="0434B1"/>
      </a:accent1>
      <a:accent2>
        <a:srgbClr val="6493B5"/>
      </a:accent2>
      <a:accent3>
        <a:srgbClr val="D3DEEE"/>
      </a:accent3>
      <a:accent4>
        <a:srgbClr val="4E9200"/>
      </a:accent4>
      <a:accent5>
        <a:srgbClr val="7AB800"/>
      </a:accent5>
      <a:accent6>
        <a:srgbClr val="C5E540"/>
      </a:accent6>
      <a:hlink>
        <a:srgbClr val="0434B1"/>
      </a:hlink>
      <a:folHlink>
        <a:srgbClr val="6493B5"/>
      </a:folHlink>
    </a:clrScheme>
    <a:fontScheme name="defaul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DNV KEMA Agenda">
  <a:themeElements>
    <a:clrScheme name="DNV">
      <a:dk1>
        <a:srgbClr val="0434B1"/>
      </a:dk1>
      <a:lt1>
        <a:srgbClr val="FFFFFF"/>
      </a:lt1>
      <a:dk2>
        <a:srgbClr val="000000"/>
      </a:dk2>
      <a:lt2>
        <a:srgbClr val="C8C8C8"/>
      </a:lt2>
      <a:accent1>
        <a:srgbClr val="0434B1"/>
      </a:accent1>
      <a:accent2>
        <a:srgbClr val="6493B5"/>
      </a:accent2>
      <a:accent3>
        <a:srgbClr val="D3DEEE"/>
      </a:accent3>
      <a:accent4>
        <a:srgbClr val="4E9200"/>
      </a:accent4>
      <a:accent5>
        <a:srgbClr val="7AB800"/>
      </a:accent5>
      <a:accent6>
        <a:srgbClr val="C5E540"/>
      </a:accent6>
      <a:hlink>
        <a:srgbClr val="0434B1"/>
      </a:hlink>
      <a:folHlink>
        <a:srgbClr val="6493B5"/>
      </a:folHlink>
    </a:clrScheme>
    <a:fontScheme name="DNV Agenda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NV Agenda 1">
        <a:dk1>
          <a:srgbClr val="0434B1"/>
        </a:dk1>
        <a:lt1>
          <a:srgbClr val="FFFFFF"/>
        </a:lt1>
        <a:dk2>
          <a:srgbClr val="000000"/>
        </a:dk2>
        <a:lt2>
          <a:srgbClr val="C8C8C8"/>
        </a:lt2>
        <a:accent1>
          <a:srgbClr val="E6E6E6"/>
        </a:accent1>
        <a:accent2>
          <a:srgbClr val="4E9200"/>
        </a:accent2>
        <a:accent3>
          <a:srgbClr val="FFFFFF"/>
        </a:accent3>
        <a:accent4>
          <a:srgbClr val="032B97"/>
        </a:accent4>
        <a:accent5>
          <a:srgbClr val="F0F0F0"/>
        </a:accent5>
        <a:accent6>
          <a:srgbClr val="468400"/>
        </a:accent6>
        <a:hlink>
          <a:srgbClr val="0434B1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</TotalTime>
  <Words>1125</Words>
  <Application>Microsoft Office PowerPoint</Application>
  <PresentationFormat>On-screen Show (4:3)</PresentationFormat>
  <Paragraphs>276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DNV KEMA</vt:lpstr>
      <vt:lpstr>DNV KEMA Agenda</vt:lpstr>
      <vt:lpstr>National Master Data as 5 Star Linked Open Data</vt:lpstr>
      <vt:lpstr>Agenda</vt:lpstr>
      <vt:lpstr>Introduction</vt:lpstr>
      <vt:lpstr>Data Context:  Core National Master Data</vt:lpstr>
      <vt:lpstr>Motivation related to usage patterns</vt:lpstr>
      <vt:lpstr>Some Terms</vt:lpstr>
      <vt:lpstr>Research question</vt:lpstr>
      <vt:lpstr>5-star deployment scheme for Linked Open Data</vt:lpstr>
      <vt:lpstr>The pilots</vt:lpstr>
      <vt:lpstr>PowerPoint Presentation</vt:lpstr>
      <vt:lpstr>2  RLE data subset (★★★★)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question, repeated</vt:lpstr>
      <vt:lpstr>Measuring the pilots</vt:lpstr>
      <vt:lpstr>Discussion, Seeing is believing</vt:lpstr>
      <vt:lpstr>Conclusion, the academic version</vt:lpstr>
      <vt:lpstr>Applied research:  The Business impact conclusion</vt:lpstr>
      <vt:lpstr>Architechture</vt:lpstr>
      <vt:lpstr>Authors and people involved in making the pilots</vt:lpstr>
      <vt:lpstr>Links used in this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DNV KEMA</dc:title>
  <dc:creator>Myrseth, Per</dc:creator>
  <cp:lastModifiedBy>Myrseth, Per</cp:lastModifiedBy>
  <cp:revision>74</cp:revision>
  <dcterms:created xsi:type="dcterms:W3CDTF">2012-03-07T11:07:29Z</dcterms:created>
  <dcterms:modified xsi:type="dcterms:W3CDTF">2012-09-10T08:43:08Z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ndor">
    <vt:lpwstr>www.skabelondesign.com</vt:lpwstr>
  </property>
  <property fmtid="{D5CDD505-2E9C-101B-9397-08002B2CF9AE}" pid="3" name="CurrentLogoPath">
    <vt:lpwstr/>
  </property>
  <property fmtid="{D5CDD505-2E9C-101B-9397-08002B2CF9AE}" pid="4" name="CurrentDepartmentName">
    <vt:lpwstr/>
  </property>
  <property fmtid="{D5CDD505-2E9C-101B-9397-08002B2CF9AE}" pid="5" name="CurrentCopyrightYear">
    <vt:lpwstr/>
  </property>
  <property fmtid="{D5CDD505-2E9C-101B-9397-08002B2CF9AE}" pid="6" name="CurrentLegalEntity">
    <vt:lpwstr/>
  </property>
  <property fmtid="{D5CDD505-2E9C-101B-9397-08002B2CF9AE}" pid="7" name="CurrentAllRightsNote">
    <vt:lpwstr/>
  </property>
  <property fmtid="{D5CDD505-2E9C-101B-9397-08002B2CF9AE}" pid="8" name="CurrentDate">
    <vt:lpwstr/>
  </property>
  <property fmtid="{D5CDD505-2E9C-101B-9397-08002B2CF9AE}" pid="9" name="CurrentPresentationTitle">
    <vt:lpwstr>National Master Data as 5 Star Linked Open Data</vt:lpwstr>
  </property>
  <property fmtid="{D5CDD505-2E9C-101B-9397-08002B2CF9AE}" pid="10" name="CurrentAuthor">
    <vt:lpwstr/>
  </property>
  <property fmtid="{D5CDD505-2E9C-101B-9397-08002B2CF9AE}" pid="11" name="CurrentDepartment">
    <vt:lpwstr/>
  </property>
  <property fmtid="{D5CDD505-2E9C-101B-9397-08002B2CF9AE}" pid="12" name="CurrentOptionalInformation">
    <vt:lpwstr/>
  </property>
  <property fmtid="{D5CDD505-2E9C-101B-9397-08002B2CF9AE}" pid="13" name="CurrentBusinessLine">
    <vt:lpwstr/>
  </property>
  <property fmtid="{D5CDD505-2E9C-101B-9397-08002B2CF9AE}" pid="14" name="CurrentCountry">
    <vt:lpwstr/>
  </property>
</Properties>
</file>